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s/slide18.xml" ContentType="application/vnd.openxmlformats-officedocument.presentationml.slide+xml"/>
  <Override PartName="/ppt/slides/slide2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slides/slide21.xml" ContentType="application/vnd.openxmlformats-officedocument.presentationml.slide+xml"/>
  <Default Extension="wmf" ContentType="image/x-wmf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s/slide19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s/slide17.xml" ContentType="application/vnd.openxmlformats-officedocument.presentationml.slide+xml"/>
  <Override PartName="/ppt/slides/slide22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s/slide20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9" r:id="rId1"/>
  </p:sldMasterIdLst>
  <p:sldIdLst>
    <p:sldId id="259" r:id="rId2"/>
    <p:sldId id="258" r:id="rId3"/>
    <p:sldId id="260" r:id="rId4"/>
    <p:sldId id="298" r:id="rId5"/>
    <p:sldId id="273" r:id="rId6"/>
    <p:sldId id="293" r:id="rId7"/>
    <p:sldId id="294" r:id="rId8"/>
    <p:sldId id="295" r:id="rId9"/>
    <p:sldId id="282" r:id="rId10"/>
    <p:sldId id="283" r:id="rId11"/>
    <p:sldId id="284" r:id="rId12"/>
    <p:sldId id="285" r:id="rId13"/>
    <p:sldId id="289" r:id="rId14"/>
    <p:sldId id="290" r:id="rId15"/>
    <p:sldId id="287" r:id="rId16"/>
    <p:sldId id="291" r:id="rId17"/>
    <p:sldId id="296" r:id="rId18"/>
    <p:sldId id="279" r:id="rId19"/>
    <p:sldId id="297" r:id="rId20"/>
    <p:sldId id="271" r:id="rId21"/>
    <p:sldId id="300" r:id="rId22"/>
    <p:sldId id="288" r:id="rId23"/>
    <p:sldId id="269" r:id="rId24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present/>
    <p:sldAll/>
    <p:penClr>
      <a:prstClr val="red"/>
    </p:penClr>
    <p:extLst>
      <p:ext uri="{EC167BDD-8182-4AB7-AECC-EB403E3ABB37}">
        <p14:laserClr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>
          <a:srgbClr val="FF0000"/>
        </p14:laserClr>
      </p:ext>
      <p:ext uri="{2FDB2607-1784-4EEB-B798-7EB5836EED8A}">
        <p14:showMediaCtrls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"/>
      </p:ext>
    </p:extLst>
  </p:showPr>
  <p:clrMru>
    <a:srgbClr val="0000FF"/>
  </p:clrMru>
  <p:extLst>
    <p:ext uri="{E76CE94A-603C-4142-B9EB-6D1370010A27}">
      <p14:discardImageEditData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696" y="-10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406750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90127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20831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757949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63374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578187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56139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754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12499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645273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963050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image" Target="../media/image2.w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0">
          <a:gsLst>
            <a:gs pos="0">
              <a:srgbClr val="FFFF99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unmanSmall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616575"/>
            <a:ext cx="773113" cy="108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pic>
        <p:nvPicPr>
          <p:cNvPr id="1029" name="Picture 5" descr="logo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6248400"/>
            <a:ext cx="17145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Comic Sans MS" pitchFamily="66" charset="0"/>
          <a:ea typeface="ＭＳ Ｐゴシック" pitchFamily="-65" charset="-128"/>
          <a:cs typeface="ＭＳ Ｐゴシック" pitchFamily="-65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Comic Sans MS" pitchFamily="66" charset="0"/>
          <a:ea typeface="ＭＳ Ｐゴシック" pitchFamily="-65" charset="-128"/>
          <a:cs typeface="ＭＳ Ｐゴシック" pitchFamily="-65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Comic Sans MS" pitchFamily="66" charset="0"/>
          <a:ea typeface="ＭＳ Ｐゴシック" pitchFamily="-65" charset="-128"/>
          <a:cs typeface="ＭＳ Ｐゴシック" pitchFamily="-65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Comic Sans MS" pitchFamily="66" charset="0"/>
          <a:ea typeface="ＭＳ Ｐゴシック" pitchFamily="-65" charset="-128"/>
          <a:cs typeface="ＭＳ Ｐゴシック" pitchFamily="-65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rgbClr val="000099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65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65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65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video" Target="file://localhost/https/::www.youtube.com:embed:_4jgUcxMezM%3Frel=0" TargetMode="External"/><Relationship Id="rId2" Type="http://schemas.openxmlformats.org/officeDocument/2006/relationships/slideLayout" Target="../slideLayouts/slideLayout2.xml"/><Relationship Id="rId3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4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://www.melanomafoundation.com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9.jpeg"/><Relationship Id="rId5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sz="2800" smtClean="0"/>
              <a:t>Richard David Kann Melanoma Foundation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An Opportunity to Save Lives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"/>
            <a:ext cx="7772400" cy="1470025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The ABC’s of Melanoma</a:t>
            </a:r>
            <a: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 altLang="en-US" dirty="0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1371600"/>
            <a:ext cx="7010400" cy="3276600"/>
          </a:xfrm>
        </p:spPr>
        <p:txBody>
          <a:bodyPr/>
          <a:lstStyle/>
          <a:p>
            <a:pPr algn="l" eaLnBrk="1" hangingPunct="1"/>
            <a:r>
              <a:rPr lang="en-US" altLang="en-US" sz="1800" dirty="0" smtClean="0"/>
              <a:t>Any change in a mole requires the attention of a Dermatologist. While, one should learn how to perform a self exam, every six to eight weeks, annual visits to a Dermatologist can be life-saving!</a:t>
            </a:r>
          </a:p>
          <a:p>
            <a:pPr algn="l" eaLnBrk="1" hangingPunct="1">
              <a:buFontTx/>
              <a:buChar char="•"/>
            </a:pPr>
            <a:r>
              <a:rPr lang="en-US" altLang="en-US" sz="2800" b="1" dirty="0" smtClean="0"/>
              <a:t>A</a:t>
            </a:r>
            <a:r>
              <a:rPr lang="en-US" altLang="en-US" sz="1800" dirty="0" smtClean="0"/>
              <a:t>symmetry: When half of the mole or lesion does not match the other</a:t>
            </a:r>
          </a:p>
          <a:p>
            <a:pPr algn="l" eaLnBrk="1" hangingPunct="1">
              <a:buFontTx/>
              <a:buChar char="•"/>
            </a:pPr>
            <a:r>
              <a:rPr lang="en-US" altLang="en-US" sz="2800" b="1" dirty="0" smtClean="0"/>
              <a:t>B</a:t>
            </a:r>
            <a:r>
              <a:rPr lang="en-US" altLang="en-US" sz="1800" dirty="0" smtClean="0"/>
              <a:t>orders: Melanomas often have blurred, notched, ragged or uneven edges</a:t>
            </a:r>
          </a:p>
          <a:p>
            <a:pPr algn="l" eaLnBrk="1" hangingPunct="1">
              <a:buFontTx/>
              <a:buChar char="•"/>
            </a:pPr>
            <a:r>
              <a:rPr lang="en-US" altLang="en-US" sz="2800" b="1" dirty="0" smtClean="0"/>
              <a:t>C</a:t>
            </a:r>
            <a:r>
              <a:rPr lang="en-US" altLang="en-US" sz="1800" dirty="0" smtClean="0"/>
              <a:t>olors: Healthy moles are usually a single shade or color</a:t>
            </a:r>
          </a:p>
          <a:p>
            <a:pPr algn="l" eaLnBrk="1" hangingPunct="1">
              <a:buFontTx/>
              <a:buChar char="•"/>
            </a:pPr>
            <a:r>
              <a:rPr lang="en-US" altLang="en-US" sz="2800" b="1" dirty="0" smtClean="0"/>
              <a:t>D</a:t>
            </a:r>
            <a:r>
              <a:rPr lang="en-US" altLang="en-US" sz="1800" dirty="0" smtClean="0"/>
              <a:t>iameter: Moles that grow larger than a pencil eraser are a cause for concern</a:t>
            </a:r>
          </a:p>
          <a:p>
            <a:pPr algn="l" eaLnBrk="1" hangingPunct="1">
              <a:buFontTx/>
              <a:buChar char="•"/>
            </a:pPr>
            <a:r>
              <a:rPr lang="en-US" altLang="en-US" sz="2800" b="1" dirty="0" smtClean="0"/>
              <a:t>E</a:t>
            </a:r>
            <a:r>
              <a:rPr lang="en-US" altLang="en-US" sz="2800" dirty="0" smtClean="0"/>
              <a:t>volving in ANY WAY!</a:t>
            </a:r>
          </a:p>
          <a:p>
            <a:pPr algn="l" eaLnBrk="1" hangingPunct="1">
              <a:buFontTx/>
              <a:buChar char="•"/>
            </a:pPr>
            <a:endParaRPr lang="en-US" alt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ABCs of Melanom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67238" y="3424238"/>
            <a:ext cx="9525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5" descr="ABCs of Melanom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67238" y="3424238"/>
            <a:ext cx="9525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7" descr="?saduie=AG9B_P_6FMSVcpnuC09UqTYJGWou&amp;attid=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71725" y="304800"/>
            <a:ext cx="4714875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-76200" y="266700"/>
            <a:ext cx="8229600" cy="1143000"/>
          </a:xfrm>
        </p:spPr>
        <p:txBody>
          <a:bodyPr/>
          <a:lstStyle/>
          <a:p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Tanning Beds</a:t>
            </a:r>
            <a: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 altLang="en-US" dirty="0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22437"/>
            <a:ext cx="8229600" cy="39925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1800" b="1" dirty="0" smtClean="0"/>
              <a:t>There are more tanning salons in Florida than the most popular fast food restaurant!</a:t>
            </a:r>
          </a:p>
          <a:p>
            <a:pPr marL="0" indent="0">
              <a:lnSpc>
                <a:spcPct val="80000"/>
              </a:lnSpc>
              <a:buNone/>
            </a:pPr>
            <a:endParaRPr lang="en-US" altLang="en-US" sz="1800" dirty="0" smtClean="0"/>
          </a:p>
          <a:p>
            <a:pPr>
              <a:lnSpc>
                <a:spcPct val="80000"/>
              </a:lnSpc>
            </a:pPr>
            <a:r>
              <a:rPr lang="en-US" altLang="en-US" sz="1800" dirty="0" smtClean="0"/>
              <a:t> 2.3 million teens visit a tanning salon a least once a year</a:t>
            </a:r>
          </a:p>
          <a:p>
            <a:pPr marL="0" indent="0">
              <a:lnSpc>
                <a:spcPct val="80000"/>
              </a:lnSpc>
              <a:buNone/>
            </a:pPr>
            <a:endParaRPr lang="en-US" altLang="en-US" sz="1800" dirty="0" smtClean="0"/>
          </a:p>
          <a:p>
            <a:pPr>
              <a:lnSpc>
                <a:spcPct val="80000"/>
              </a:lnSpc>
            </a:pPr>
            <a:r>
              <a:rPr lang="en-US" altLang="en-US" sz="1800" dirty="0" smtClean="0">
                <a:solidFill>
                  <a:srgbClr val="FF0000"/>
                </a:solidFill>
              </a:rPr>
              <a:t>One indoor tanning session increases the user’s chances of developing melanoma by 20%</a:t>
            </a:r>
          </a:p>
          <a:p>
            <a:pPr marL="0" indent="0">
              <a:lnSpc>
                <a:spcPct val="80000"/>
              </a:lnSpc>
              <a:buNone/>
            </a:pPr>
            <a:endParaRPr lang="en-US" altLang="en-US" sz="1800" dirty="0" smtClean="0"/>
          </a:p>
          <a:p>
            <a:pPr marL="0" indent="0">
              <a:lnSpc>
                <a:spcPct val="80000"/>
              </a:lnSpc>
              <a:buNone/>
            </a:pPr>
            <a:endParaRPr lang="en-US" altLang="en-US" sz="1800" dirty="0" smtClean="0"/>
          </a:p>
          <a:p>
            <a:pPr>
              <a:lnSpc>
                <a:spcPct val="80000"/>
              </a:lnSpc>
            </a:pPr>
            <a:r>
              <a:rPr lang="en-US" altLang="en-US" sz="1800" dirty="0" smtClean="0"/>
              <a:t>DO NOT GO IN A TANNING BED OR USE ARTIFICIAL LIGHT SOURCES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en-US" altLang="en-US" sz="1800" dirty="0"/>
          </a:p>
          <a:p>
            <a:pPr algn="ctr">
              <a:lnSpc>
                <a:spcPct val="150000"/>
              </a:lnSpc>
              <a:buFontTx/>
              <a:buNone/>
            </a:pPr>
            <a:r>
              <a:rPr lang="en-US" altLang="en-US" sz="1500" b="1" dirty="0" smtClean="0"/>
              <a:t>LOVE THE SKIN YOU ARE IN</a:t>
            </a:r>
            <a:r>
              <a:rPr lang="en-US" altLang="en-US" sz="1500" dirty="0" smtClean="0"/>
              <a:t>! If you must alter the color of your skin, try safe alternatives, such as an over the counter self-tanner, or visit a professional spa/salon </a:t>
            </a:r>
          </a:p>
          <a:p>
            <a:pPr algn="ctr">
              <a:lnSpc>
                <a:spcPct val="150000"/>
              </a:lnSpc>
              <a:buFontTx/>
              <a:buNone/>
            </a:pPr>
            <a:r>
              <a:rPr lang="en-US" altLang="en-US" sz="1500" dirty="0" smtClean="0"/>
              <a:t>for an organic spray tan.</a:t>
            </a:r>
          </a:p>
        </p:txBody>
      </p:sp>
      <p:pic>
        <p:nvPicPr>
          <p:cNvPr id="23556" name="Picture 4" descr="C:\Users\Admin\AppData\Local\Microsoft\Windows\Temporary Internet Files\Content.IE5\K1OVRWHH\sad-smiley-md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10250" y="452607"/>
            <a:ext cx="838200" cy="771185"/>
          </a:xfrm>
          <a:prstGeom prst="rect">
            <a:avLst/>
          </a:prstGeom>
          <a:noFill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10 Minutes in a Tanning Bed =‘s</a:t>
            </a:r>
            <a:b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 Hours on the Beach!</a:t>
            </a:r>
            <a: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714500" y="1648619"/>
            <a:ext cx="5715000" cy="4429125"/>
          </a:xfrm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624270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What is UV?</a:t>
            </a:r>
            <a: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371600" y="1524000"/>
            <a:ext cx="6438900" cy="4292600"/>
          </a:xfrm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09314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The Harmful Rays of the Sun</a:t>
            </a:r>
            <a: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 altLang="en-US" dirty="0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4525963"/>
          </a:xfrm>
        </p:spPr>
        <p:txBody>
          <a:bodyPr/>
          <a:lstStyle/>
          <a:p>
            <a:pPr marL="0" indent="0" eaLnBrk="1" hangingPunct="1">
              <a:buNone/>
            </a:pPr>
            <a:endParaRPr lang="en-US" altLang="en-US" sz="1800" b="1" dirty="0" smtClean="0"/>
          </a:p>
          <a:p>
            <a:pPr eaLnBrk="1" hangingPunct="1"/>
            <a:r>
              <a:rPr lang="en-US" altLang="en-US" sz="1800" dirty="0" smtClean="0">
                <a:solidFill>
                  <a:srgbClr val="FF0000"/>
                </a:solidFill>
              </a:rPr>
              <a:t>UV</a:t>
            </a:r>
            <a:r>
              <a:rPr lang="en-US" altLang="en-US" sz="1800" b="1" u="sng" dirty="0" smtClean="0">
                <a:solidFill>
                  <a:srgbClr val="FF0000"/>
                </a:solidFill>
              </a:rPr>
              <a:t>A</a:t>
            </a:r>
            <a:r>
              <a:rPr lang="en-US" altLang="en-US" sz="1800" dirty="0" smtClean="0"/>
              <a:t> rays cause skin </a:t>
            </a:r>
            <a:r>
              <a:rPr lang="en-US" altLang="en-US" sz="1800" b="1" u="sng" dirty="0" smtClean="0"/>
              <a:t>aging</a:t>
            </a:r>
            <a:r>
              <a:rPr lang="en-US" altLang="en-US" sz="1800" u="sng" dirty="0" smtClean="0"/>
              <a:t> </a:t>
            </a:r>
            <a:r>
              <a:rPr lang="en-US" altLang="en-US" sz="1800" dirty="0" smtClean="0"/>
              <a:t>and wrinkling, and contribute to melanoma</a:t>
            </a:r>
          </a:p>
          <a:p>
            <a:pPr eaLnBrk="1" hangingPunct="1"/>
            <a:r>
              <a:rPr lang="en-US" altLang="en-US" sz="1800" dirty="0" smtClean="0">
                <a:solidFill>
                  <a:srgbClr val="FF0000"/>
                </a:solidFill>
              </a:rPr>
              <a:t>UV</a:t>
            </a:r>
            <a:r>
              <a:rPr lang="en-US" altLang="en-US" sz="1800" b="1" u="sng" dirty="0" smtClean="0">
                <a:solidFill>
                  <a:srgbClr val="FF0000"/>
                </a:solidFill>
              </a:rPr>
              <a:t>B</a:t>
            </a:r>
            <a:r>
              <a:rPr lang="en-US" altLang="en-US" sz="1800" dirty="0" smtClean="0"/>
              <a:t> rays are also dangerous, causing sun</a:t>
            </a:r>
            <a:r>
              <a:rPr lang="en-US" altLang="en-US" sz="1800" b="1" u="sng" dirty="0" smtClean="0"/>
              <a:t>burns</a:t>
            </a:r>
            <a:r>
              <a:rPr lang="en-US" altLang="en-US" sz="1800" dirty="0" smtClean="0"/>
              <a:t>, cataracts, and effects the immune system</a:t>
            </a:r>
          </a:p>
          <a:p>
            <a:pPr eaLnBrk="1" hangingPunct="1"/>
            <a:r>
              <a:rPr lang="en-US" altLang="en-US" sz="1800" dirty="0" smtClean="0">
                <a:solidFill>
                  <a:srgbClr val="FF0000"/>
                </a:solidFill>
              </a:rPr>
              <a:t>UV</a:t>
            </a:r>
            <a:r>
              <a:rPr lang="en-US" altLang="en-US" sz="1800" b="1" u="sng" dirty="0" smtClean="0">
                <a:solidFill>
                  <a:srgbClr val="FF0000"/>
                </a:solidFill>
              </a:rPr>
              <a:t>C</a:t>
            </a:r>
            <a:r>
              <a:rPr lang="en-US" altLang="en-US" sz="1800" dirty="0" smtClean="0"/>
              <a:t> rays are the most dangerous, but fortunately, these rays are blocked by the ozone layer and don’t reach the earth. </a:t>
            </a:r>
            <a:r>
              <a:rPr lang="en-US" altLang="en-US" sz="1800" b="1" dirty="0" smtClean="0"/>
              <a:t>This is why it is important to wear a broad spectrum sunscreen/block, to block all the damaging rays of the sun!</a:t>
            </a:r>
          </a:p>
          <a:p>
            <a:pPr marL="0" indent="0" eaLnBrk="1" hangingPunct="1">
              <a:buNone/>
            </a:pPr>
            <a:endParaRPr lang="en-US" altLang="en-US" sz="1800" b="1" dirty="0" smtClean="0"/>
          </a:p>
          <a:p>
            <a:pPr marL="0" indent="0" eaLnBrk="1" hangingPunct="1">
              <a:buNone/>
            </a:pPr>
            <a:r>
              <a:rPr lang="en-US" altLang="en-US" sz="1800" dirty="0" smtClean="0"/>
              <a:t>You can</a:t>
            </a:r>
            <a:r>
              <a:rPr lang="en-US" altLang="en-US" sz="1800" b="1" dirty="0" smtClean="0"/>
              <a:t> </a:t>
            </a:r>
            <a:r>
              <a:rPr lang="en-US" altLang="en-US" sz="1800" dirty="0" smtClean="0"/>
              <a:t>get a sunburn even on a cloudy day! Up to 80% of the sun’s rays can penetrate light clouds, mist and fog</a:t>
            </a:r>
          </a:p>
          <a:p>
            <a:pPr marL="0" indent="0" eaLnBrk="1" hangingPunct="1">
              <a:buNone/>
            </a:pPr>
            <a:endParaRPr lang="en-US" altLang="en-US" sz="1800" dirty="0" smtClean="0"/>
          </a:p>
          <a:p>
            <a:pPr marL="0" indent="0" eaLnBrk="1" hangingPunct="1">
              <a:buNone/>
            </a:pPr>
            <a:r>
              <a:rPr lang="en-US" altLang="en-US" sz="1800" dirty="0" smtClean="0"/>
              <a:t>You can also receive a burn when you are swimming and skiing; water and snow are reflective, they actually intensify the harmful rays of the sun</a:t>
            </a:r>
          </a:p>
          <a:p>
            <a:pPr eaLnBrk="1" hangingPunct="1">
              <a:buFontTx/>
              <a:buAutoNum type="arabicPeriod" startAt="3"/>
            </a:pPr>
            <a:endParaRPr lang="en-US" altLang="en-US" sz="1800" b="1" dirty="0" smtClean="0"/>
          </a:p>
          <a:p>
            <a:pPr eaLnBrk="1" hangingPunct="1">
              <a:buFontTx/>
              <a:buAutoNum type="arabicPeriod" startAt="3"/>
            </a:pPr>
            <a:endParaRPr lang="en-US" alt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Sunscreen</a:t>
            </a:r>
            <a: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33400" y="1295400"/>
            <a:ext cx="80010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 smtClean="0"/>
              <a:t>Choose a broad spectrum sunscreen that takes care of UVA &amp; UVB Rays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 smtClean="0"/>
              <a:t>Apply 20 minutes before going outside so it penetrates your skin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 smtClean="0"/>
              <a:t>Cover all exposed areas (about 2 ounces, or a shot glass full)</a:t>
            </a:r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Don’t use sprays, they fly all over the place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 smtClean="0"/>
              <a:t>Use an SPF factor of 30-50+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 smtClean="0"/>
              <a:t>Sunscreen is not waterproof, it is water resistant. (For 40-80 minutes)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 smtClean="0"/>
              <a:t>You must reapply every two hours, especially if you sweat or swim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 smtClean="0"/>
              <a:t>You can check out your sunscreen’s quality by downloading the app from the EWG, called Skin Deep. See how yours measures up.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 smtClean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66268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-457200"/>
            <a:ext cx="7772400" cy="1470025"/>
          </a:xfrm>
        </p:spPr>
        <p:txBody>
          <a:bodyPr/>
          <a:lstStyle/>
          <a:p>
            <a:r>
              <a:rPr lang="en-US" dirty="0" smtClean="0">
                <a:ea typeface="ＭＳ Ｐゴシック" pitchFamily="-1" charset="-128"/>
              </a:rPr>
              <a:t/>
            </a:r>
            <a:br>
              <a:rPr lang="en-US" dirty="0" smtClean="0">
                <a:ea typeface="ＭＳ Ｐゴシック" pitchFamily="-1" charset="-128"/>
              </a:rPr>
            </a:br>
            <a:r>
              <a:rPr lang="en-US" dirty="0" smtClean="0">
                <a:ea typeface="ＭＳ Ｐゴシック" pitchFamily="-1" charset="-128"/>
              </a:rPr>
              <a:t/>
            </a:r>
            <a:br>
              <a:rPr lang="en-US" dirty="0" smtClean="0">
                <a:ea typeface="ＭＳ Ｐゴシック" pitchFamily="-1" charset="-128"/>
              </a:rPr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The “S” Word - </a:t>
            </a:r>
            <a:r>
              <a:rPr lang="en-US" altLang="en-US" dirty="0" err="1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SunSmarts</a:t>
            </a: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™</a:t>
            </a:r>
            <a:r>
              <a:rPr lang="en-US" dirty="0" smtClean="0">
                <a:ea typeface="ＭＳ Ｐゴシック" pitchFamily="-1" charset="-128"/>
              </a:rPr>
              <a:t/>
            </a:r>
            <a:br>
              <a:rPr lang="en-US" dirty="0" smtClean="0">
                <a:ea typeface="ＭＳ Ｐゴシック" pitchFamily="-1" charset="-128"/>
              </a:rPr>
            </a:br>
            <a:endParaRPr lang="en-US" dirty="0" smtClean="0">
              <a:ea typeface="ＭＳ Ｐゴシック" pitchFamily="-1" charset="-128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838200"/>
            <a:ext cx="7924800" cy="4495800"/>
          </a:xfrm>
          <a:ln>
            <a:miter lim="800000"/>
            <a:headEnd/>
            <a:tailEnd/>
          </a:ln>
        </p:spPr>
        <p:txBody>
          <a:bodyPr/>
          <a:lstStyle/>
          <a:p>
            <a:pPr algn="l">
              <a:lnSpc>
                <a:spcPct val="80000"/>
              </a:lnSpc>
              <a:buFontTx/>
              <a:buChar char="•"/>
              <a:defRPr/>
            </a:pPr>
            <a:endParaRPr lang="en-US" sz="1600" dirty="0" smtClean="0"/>
          </a:p>
          <a:p>
            <a:pPr algn="l">
              <a:lnSpc>
                <a:spcPct val="80000"/>
              </a:lnSpc>
              <a:defRPr/>
            </a:pPr>
            <a:r>
              <a:rPr lang="en-US" sz="1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Slip</a:t>
            </a:r>
            <a:r>
              <a:rPr lang="en-US" sz="1600" dirty="0" smtClean="0"/>
              <a:t> on sun protection clothing – Keep covered up while in the sun when possible.</a:t>
            </a:r>
          </a:p>
          <a:p>
            <a:pPr algn="l">
              <a:lnSpc>
                <a:spcPct val="80000"/>
              </a:lnSpc>
              <a:buFontTx/>
              <a:buChar char="•"/>
              <a:defRPr/>
            </a:pPr>
            <a:endParaRPr lang="en-US" sz="1600" dirty="0" smtClean="0"/>
          </a:p>
          <a:p>
            <a:pPr algn="l">
              <a:lnSpc>
                <a:spcPct val="80000"/>
              </a:lnSpc>
              <a:defRPr/>
            </a:pPr>
            <a:r>
              <a:rPr lang="en-US" sz="1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Slap</a:t>
            </a:r>
            <a:r>
              <a:rPr lang="en-US" sz="1600" dirty="0" smtClean="0"/>
              <a:t> on a hat – A hat with a wide brim will not only shade your face and neck from the sun’s harmful rays, but will keep the rays from penetrating your hair and causing harm to your scalp.</a:t>
            </a:r>
          </a:p>
          <a:p>
            <a:pPr algn="l">
              <a:lnSpc>
                <a:spcPct val="80000"/>
              </a:lnSpc>
              <a:defRPr/>
            </a:pPr>
            <a:endParaRPr lang="en-US" sz="1600" dirty="0" smtClean="0"/>
          </a:p>
          <a:p>
            <a:pPr algn="l">
              <a:lnSpc>
                <a:spcPct val="80000"/>
              </a:lnSpc>
              <a:defRPr/>
            </a:pPr>
            <a:r>
              <a:rPr lang="en-US" sz="1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Slop</a:t>
            </a:r>
            <a:r>
              <a:rPr lang="en-US" sz="1600" dirty="0" smtClean="0"/>
              <a:t> on </a:t>
            </a:r>
            <a:r>
              <a:rPr lang="en-US" sz="1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Sunscreen</a:t>
            </a:r>
            <a:r>
              <a:rPr lang="en-US" sz="1600" dirty="0" smtClean="0"/>
              <a:t> – Apply a broad-spectrum, water-resistant sunscreen and protective lip balm. Choose a sunscreen with an SPF of 30-50+. Be sure to apply it 20 minutes before you are going to be in the sun and reapply it at least every two hours, especially if you are swimming or sweating.</a:t>
            </a:r>
          </a:p>
          <a:p>
            <a:pPr algn="l">
              <a:lnSpc>
                <a:spcPct val="80000"/>
              </a:lnSpc>
              <a:defRPr/>
            </a:pPr>
            <a:endParaRPr lang="en-US" sz="1600" dirty="0" smtClean="0"/>
          </a:p>
          <a:p>
            <a:pPr algn="l">
              <a:lnSpc>
                <a:spcPct val="80000"/>
              </a:lnSpc>
              <a:defRPr/>
            </a:pPr>
            <a:r>
              <a:rPr lang="en-US" sz="1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Style</a:t>
            </a:r>
            <a:r>
              <a:rPr lang="en-US" sz="1600" dirty="0" smtClean="0"/>
              <a:t> with a pair of shades – Your eyes are just as susceptible to the damaging effects of UV (ultraviolet) rays as the rest of your body. Make sure your sunglasses block both UVA and UVB rays.</a:t>
            </a:r>
          </a:p>
          <a:p>
            <a:pPr algn="l">
              <a:lnSpc>
                <a:spcPct val="80000"/>
              </a:lnSpc>
              <a:defRPr/>
            </a:pPr>
            <a:endParaRPr lang="en-US" sz="1600" dirty="0" smtClean="0"/>
          </a:p>
          <a:p>
            <a:pPr algn="l">
              <a:lnSpc>
                <a:spcPct val="80000"/>
              </a:lnSpc>
              <a:defRPr/>
            </a:pPr>
            <a:r>
              <a:rPr lang="en-US" sz="1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Seek</a:t>
            </a:r>
            <a:r>
              <a:rPr lang="en-US" sz="1600" dirty="0" smtClean="0"/>
              <a:t> Shade – Avoiding sun exposure, especially during the hours between 10am – 4pm, when the sun’s rays are the strongest.</a:t>
            </a:r>
          </a:p>
          <a:p>
            <a:pPr algn="l">
              <a:lnSpc>
                <a:spcPct val="80000"/>
              </a:lnSpc>
              <a:defRPr/>
            </a:pPr>
            <a:endParaRPr lang="en-US" sz="1600" dirty="0" smtClean="0"/>
          </a:p>
          <a:p>
            <a:pPr algn="l">
              <a:lnSpc>
                <a:spcPct val="80000"/>
              </a:lnSpc>
              <a:defRPr/>
            </a:pPr>
            <a:r>
              <a:rPr lang="en-US" sz="1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Stay</a:t>
            </a:r>
            <a:r>
              <a:rPr lang="en-US" sz="1600" dirty="0" smtClean="0"/>
              <a:t> out of tanning beds – There is a 75% increase of developing melanoma, and non-melanoma cancer, for those who have been exposed to UV radiation from indoor tanning.</a:t>
            </a:r>
          </a:p>
          <a:p>
            <a:pPr algn="l">
              <a:lnSpc>
                <a:spcPct val="80000"/>
              </a:lnSpc>
              <a:defRPr/>
            </a:pPr>
            <a:endParaRPr lang="en-US" sz="1400" dirty="0" smtClean="0"/>
          </a:p>
          <a:p>
            <a:pPr algn="l">
              <a:lnSpc>
                <a:spcPct val="80000"/>
              </a:lnSpc>
              <a:defRPr/>
            </a:pPr>
            <a:endParaRPr lang="en-US" sz="1400" dirty="0" smtClean="0"/>
          </a:p>
          <a:p>
            <a:pPr algn="l">
              <a:lnSpc>
                <a:spcPct val="80000"/>
              </a:lnSpc>
              <a:defRPr/>
            </a:pPr>
            <a:endParaRPr lang="en-US" sz="1400" dirty="0" smtClean="0"/>
          </a:p>
          <a:p>
            <a:pPr algn="l">
              <a:lnSpc>
                <a:spcPct val="80000"/>
              </a:lnSpc>
              <a:defRPr/>
            </a:pPr>
            <a:endParaRPr lang="en-US" sz="1400" dirty="0" smtClean="0"/>
          </a:p>
          <a:p>
            <a:pPr algn="l">
              <a:lnSpc>
                <a:spcPct val="80000"/>
              </a:lnSpc>
              <a:defRPr/>
            </a:pPr>
            <a:endParaRPr lang="en-US" sz="1400" dirty="0" smtClean="0"/>
          </a:p>
          <a:p>
            <a:pPr algn="l">
              <a:lnSpc>
                <a:spcPct val="80000"/>
              </a:lnSpc>
              <a:defRPr/>
            </a:pPr>
            <a:endParaRPr lang="en-US" sz="1400" dirty="0" smtClean="0"/>
          </a:p>
          <a:p>
            <a:pPr algn="l">
              <a:lnSpc>
                <a:spcPct val="80000"/>
              </a:lnSpc>
              <a:buFontTx/>
              <a:buChar char="•"/>
              <a:defRPr/>
            </a:pPr>
            <a:endParaRPr lang="en-US" sz="1400" dirty="0"/>
          </a:p>
          <a:p>
            <a:pPr algn="l">
              <a:lnSpc>
                <a:spcPct val="80000"/>
              </a:lnSpc>
              <a:buFontTx/>
              <a:buChar char="•"/>
              <a:defRPr/>
            </a:pPr>
            <a:endParaRPr lang="en-US" sz="1600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879079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Be Ready for Common Questions</a:t>
            </a:r>
            <a: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 altLang="en-US" dirty="0" smtClean="0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457200" y="1798638"/>
            <a:ext cx="8229600" cy="4144962"/>
          </a:xfrm>
        </p:spPr>
        <p:txBody>
          <a:bodyPr/>
          <a:lstStyle/>
          <a:p>
            <a:pPr algn="just"/>
            <a:r>
              <a:rPr lang="en-US" altLang="en-US" sz="1800" smtClean="0">
                <a:solidFill>
                  <a:srgbClr val="FF0000"/>
                </a:solidFill>
              </a:rPr>
              <a:t>Don’t I need some sun exposure to get my Vitamin D?</a:t>
            </a:r>
          </a:p>
          <a:p>
            <a:pPr lvl="1" algn="just"/>
            <a:r>
              <a:rPr lang="en-US" altLang="en-US" sz="1800" smtClean="0"/>
              <a:t>10-15 minutes per day of sun exposure is all that’s needed to make your required amounts; Vitamin D supplements and and a healthy diet are just as good!</a:t>
            </a:r>
          </a:p>
          <a:p>
            <a:pPr lvl="1" algn="just"/>
            <a:endParaRPr lang="en-US" altLang="en-US" sz="1800" smtClean="0"/>
          </a:p>
          <a:p>
            <a:pPr algn="just"/>
            <a:r>
              <a:rPr lang="en-US" altLang="en-US" sz="1800" smtClean="0">
                <a:solidFill>
                  <a:srgbClr val="FF0000"/>
                </a:solidFill>
              </a:rPr>
              <a:t>Aren’t tanning beds safer since I spend only a few minutes and don’t get burned?</a:t>
            </a:r>
          </a:p>
          <a:p>
            <a:pPr lvl="1" algn="just"/>
            <a:r>
              <a:rPr lang="en-US" altLang="en-US" sz="1800" smtClean="0"/>
              <a:t>Although indoor tanning devices operate on a timer, the beds are designed to give you high levels of UV radiation in a short time. You can get a burn from tanning indoors, and even a tan indicates damage to your skin.</a:t>
            </a:r>
          </a:p>
          <a:p>
            <a:pPr lvl="1">
              <a:buFontTx/>
              <a:buNone/>
            </a:pPr>
            <a:endParaRPr lang="en-US" altLang="en-US" sz="1800" smtClean="0"/>
          </a:p>
          <a:p>
            <a:pPr lvl="1">
              <a:buFontTx/>
              <a:buNone/>
            </a:pPr>
            <a:r>
              <a:rPr lang="en-US" altLang="en-US" sz="1800" smtClean="0"/>
              <a:t>Source: cdc.gov</a:t>
            </a:r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altLang="en-US" dirty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How to </a:t>
            </a:r>
            <a:r>
              <a:rPr lang="en-US" altLang="en-US" u="sng" dirty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Get the Word Out!</a:t>
            </a:r>
            <a:r>
              <a:rPr lang="en-US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 u="sng" dirty="0" smtClean="0">
              <a:ea typeface="ＭＳ Ｐゴシック" pitchFamily="-1" charset="-128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70038"/>
            <a:ext cx="8229600" cy="4525962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sz="2700" b="1" dirty="0" smtClean="0">
                <a:ea typeface="ＭＳ Ｐゴシック" pitchFamily="-1" charset="-128"/>
              </a:rPr>
              <a:t>START A “SAM CLUB” IN YOUR SCHOOL</a:t>
            </a:r>
          </a:p>
          <a:p>
            <a:pPr algn="ctr">
              <a:buFontTx/>
              <a:buNone/>
            </a:pPr>
            <a:r>
              <a:rPr lang="en-US" sz="2700" b="1" dirty="0" smtClean="0">
                <a:ea typeface="ＭＳ Ｐゴシック" pitchFamily="-1" charset="-128"/>
                <a:cs typeface="Arial" charset="0"/>
              </a:rPr>
              <a:t>Students Against Melanoma</a:t>
            </a:r>
          </a:p>
          <a:p>
            <a:pPr algn="ctr">
              <a:buFontTx/>
              <a:buNone/>
            </a:pPr>
            <a:r>
              <a:rPr lang="en-US" sz="2700" b="1" dirty="0" smtClean="0">
                <a:ea typeface="ＭＳ Ｐゴシック" pitchFamily="-1" charset="-128"/>
                <a:cs typeface="Arial" charset="0"/>
              </a:rPr>
              <a:t>Earn Community Service Hours</a:t>
            </a:r>
          </a:p>
          <a:p>
            <a:pPr algn="ctr">
              <a:buFontTx/>
              <a:buNone/>
            </a:pPr>
            <a:r>
              <a:rPr lang="en-US" sz="2700" b="1" dirty="0" smtClean="0">
                <a:ea typeface="ＭＳ Ｐゴシック" pitchFamily="-1" charset="-128"/>
                <a:cs typeface="Arial" charset="0"/>
              </a:rPr>
              <a:t>Help Save Lives!</a:t>
            </a:r>
          </a:p>
          <a:p>
            <a:endParaRPr lang="en-US" sz="2700" b="1" dirty="0" smtClean="0">
              <a:ea typeface="ＭＳ Ｐゴシック" pitchFamily="-1" charset="-128"/>
              <a:cs typeface="Arial" charset="0"/>
            </a:endParaRPr>
          </a:p>
          <a:p>
            <a:endParaRPr lang="en-US" sz="2700" b="1" dirty="0" smtClean="0">
              <a:ea typeface="ＭＳ Ｐゴシック" pitchFamily="-1" charset="-128"/>
              <a:cs typeface="Arial" charset="0"/>
            </a:endParaRPr>
          </a:p>
        </p:txBody>
      </p:sp>
      <p:pic>
        <p:nvPicPr>
          <p:cNvPr id="26628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0400" y="3784600"/>
            <a:ext cx="2667000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319241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Our Mission</a:t>
            </a:r>
            <a: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 altLang="en-US" dirty="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505200"/>
            <a:ext cx="6400800" cy="1752600"/>
          </a:xfrm>
        </p:spPr>
        <p:txBody>
          <a:bodyPr/>
          <a:lstStyle/>
          <a:p>
            <a:pPr eaLnBrk="1" hangingPunct="1"/>
            <a:r>
              <a:rPr lang="en-US" altLang="en-US" sz="2800" smtClean="0"/>
              <a:t>To save lives through education about the prevention and early detection of skin cancer, especially melanoma.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What can SAM Clubs do?</a:t>
            </a:r>
            <a: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 altLang="en-US" u="sng" dirty="0" smtClean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70038"/>
            <a:ext cx="8229600" cy="4525962"/>
          </a:xfrm>
        </p:spPr>
        <p:txBody>
          <a:bodyPr/>
          <a:lstStyle/>
          <a:p>
            <a:pPr eaLnBrk="1" hangingPunct="1"/>
            <a:r>
              <a:rPr lang="en-US" altLang="en-US" sz="1800" dirty="0" smtClean="0">
                <a:solidFill>
                  <a:srgbClr val="FF0000"/>
                </a:solidFill>
              </a:rPr>
              <a:t>Empower their peers and the community to MAKE CRITICAL SUN SAFE CHOICES FOR A HEALTHY LIFE!</a:t>
            </a:r>
          </a:p>
          <a:p>
            <a:pPr eaLnBrk="1" hangingPunct="1"/>
            <a:r>
              <a:rPr lang="en-US" altLang="en-US" sz="1800" dirty="0" smtClean="0"/>
              <a:t>Encourage teachers, nurses and all healthcare professionals to utilize the free SunSmart</a:t>
            </a:r>
            <a:r>
              <a:rPr lang="en-US" altLang="en-US" sz="1800" dirty="0" smtClean="0">
                <a:cs typeface="Arial" charset="0"/>
              </a:rPr>
              <a:t>™ America curriculum and resources from our Foundation during the year, especially at high risk times like Prom and Breaks</a:t>
            </a:r>
          </a:p>
          <a:p>
            <a:pPr eaLnBrk="1" hangingPunct="1"/>
            <a:r>
              <a:rPr lang="en-US" altLang="en-US" sz="1800" dirty="0" smtClean="0">
                <a:cs typeface="Arial" charset="0"/>
              </a:rPr>
              <a:t>Have a Melanoma Booth at any “race” or other highly attended event</a:t>
            </a:r>
          </a:p>
          <a:p>
            <a:pPr eaLnBrk="1" hangingPunct="1"/>
            <a:r>
              <a:rPr lang="en-US" altLang="en-US" sz="1800" dirty="0" smtClean="0">
                <a:cs typeface="Arial" charset="0"/>
              </a:rPr>
              <a:t>Talk to the Parent Associations at your school </a:t>
            </a:r>
          </a:p>
          <a:p>
            <a:pPr eaLnBrk="1" hangingPunct="1"/>
            <a:r>
              <a:rPr lang="en-US" altLang="en-US" sz="1800" dirty="0" smtClean="0">
                <a:cs typeface="Arial" charset="0"/>
              </a:rPr>
              <a:t>Have SAM go to the elementary schools and teach young children to practice sun safety</a:t>
            </a:r>
          </a:p>
          <a:p>
            <a:pPr eaLnBrk="1" hangingPunct="1"/>
            <a:r>
              <a:rPr lang="en-US" altLang="en-US" sz="1800" dirty="0" smtClean="0">
                <a:cs typeface="Arial" charset="0"/>
              </a:rPr>
              <a:t>Have an event to raise awareness – bring in the </a:t>
            </a:r>
            <a:r>
              <a:rPr lang="en-US" altLang="en-US" sz="1800" dirty="0" err="1" smtClean="0">
                <a:cs typeface="Arial" charset="0"/>
              </a:rPr>
              <a:t>Dermaview</a:t>
            </a:r>
            <a:r>
              <a:rPr lang="en-US" altLang="en-US" sz="1800" dirty="0" smtClean="0">
                <a:cs typeface="Arial" charset="0"/>
              </a:rPr>
              <a:t> machine</a:t>
            </a:r>
          </a:p>
          <a:p>
            <a:pPr eaLnBrk="1" hangingPunct="1"/>
            <a:r>
              <a:rPr lang="en-US" altLang="en-US" sz="1800" dirty="0" smtClean="0">
                <a:cs typeface="Arial" charset="0"/>
              </a:rPr>
              <a:t>Be a roll model and practice sun safety as a family and community!</a:t>
            </a:r>
          </a:p>
          <a:p>
            <a:pPr eaLnBrk="1" hangingPunct="1"/>
            <a:r>
              <a:rPr lang="en-US" altLang="en-US" sz="1800" dirty="0" smtClean="0">
                <a:cs typeface="Arial" charset="0"/>
              </a:rPr>
              <a:t>Show “16 Year Old Me” and post it on your social media accounts</a:t>
            </a:r>
          </a:p>
          <a:p>
            <a:pPr eaLnBrk="1" hangingPunct="1"/>
            <a:r>
              <a:rPr lang="en-US" altLang="en-US" sz="1800" dirty="0" smtClean="0">
                <a:cs typeface="Arial" charset="0"/>
              </a:rPr>
              <a:t>Go on school TV or morning announcements with sun safety messaging</a:t>
            </a:r>
          </a:p>
          <a:p>
            <a:pPr eaLnBrk="1" hangingPunct="1"/>
            <a:endParaRPr lang="en-US" altLang="en-US" sz="1800" dirty="0" smtClean="0">
              <a:cs typeface="Arial" charset="0"/>
            </a:endParaRPr>
          </a:p>
          <a:p>
            <a:pPr eaLnBrk="1" hangingPunct="1"/>
            <a:endParaRPr lang="en-US" altLang="en-US" sz="1800" dirty="0" smtClean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1800" dirty="0" smtClean="0"/>
              <a:t>“Dear 16 Year Old Me”</a:t>
            </a:r>
            <a:br>
              <a:rPr lang="en-US" altLang="en-US" sz="1800" dirty="0" smtClean="0"/>
            </a:br>
            <a:r>
              <a:rPr lang="en-US" altLang="en-US" sz="1800" dirty="0" smtClean="0"/>
              <a:t>Today’s Symposium is dedicated to Lauren, with get well wishes.</a:t>
            </a:r>
          </a:p>
        </p:txBody>
      </p:sp>
      <p:sp>
        <p:nvSpPr>
          <p:cNvPr id="30723" name="Rectangle 7"/>
          <p:cNvSpPr>
            <a:spLocks noChangeArrowheads="1"/>
          </p:cNvSpPr>
          <p:nvPr/>
        </p:nvSpPr>
        <p:spPr bwMode="auto">
          <a:xfrm>
            <a:off x="914400" y="4953000"/>
            <a:ext cx="7391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1400">
                <a:solidFill>
                  <a:schemeClr val="bg1"/>
                </a:solidFill>
              </a:rPr>
              <a:t>Please click on the screen to start video</a:t>
            </a:r>
          </a:p>
        </p:txBody>
      </p:sp>
      <p:sp>
        <p:nvSpPr>
          <p:cNvPr id="30724" name="Rectangle 11"/>
          <p:cNvSpPr>
            <a:spLocks noChangeArrowheads="1"/>
          </p:cNvSpPr>
          <p:nvPr/>
        </p:nvSpPr>
        <p:spPr bwMode="auto">
          <a:xfrm>
            <a:off x="609600" y="3276600"/>
            <a:ext cx="792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US" altLang="en-US">
                <a:solidFill>
                  <a:schemeClr val="bg1"/>
                </a:solidFill>
              </a:rPr>
              <a:t>Please click to view movie</a:t>
            </a:r>
          </a:p>
        </p:txBody>
      </p:sp>
      <p:pic>
        <p:nvPicPr>
          <p:cNvPr id="2" name="_4jgUcxMezM"/>
          <p:cNvPicPr/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066800" y="1457325"/>
            <a:ext cx="7027333" cy="3952875"/>
          </a:xfrm>
          <a:prstGeom prst="rect">
            <a:avLst/>
          </a:prstGeom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532889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1900" dirty="0" smtClean="0"/>
              <a:t>As teens, Lauren Race and her friend used tanning beds all week long. They had competitions to see who could get the tannest.</a:t>
            </a:r>
            <a:br>
              <a:rPr lang="en-US" altLang="en-US" sz="1900" dirty="0" smtClean="0"/>
            </a:br>
            <a:r>
              <a:rPr lang="en-US" altLang="en-US" sz="1900" dirty="0" smtClean="0"/>
              <a:t>Lauren received a stage 4 diagnosis of melanoma at age 24.</a:t>
            </a:r>
          </a:p>
        </p:txBody>
      </p:sp>
      <p:pic>
        <p:nvPicPr>
          <p:cNvPr id="31747" name="Content Placeholder 3" descr="Lauren Rac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-23849" r="-23849"/>
          <a:stretch>
            <a:fillRect/>
          </a:stretch>
        </p:blipFill>
        <p:spPr>
          <a:xfrm>
            <a:off x="-457200" y="1600200"/>
            <a:ext cx="5680075" cy="3124200"/>
          </a:xfrm>
        </p:spPr>
      </p:pic>
      <p:pic>
        <p:nvPicPr>
          <p:cNvPr id="31748" name="Picture 5" descr="IMG_093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676400"/>
            <a:ext cx="3810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4" descr="IMG_093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054350" y="3409950"/>
            <a:ext cx="289560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533400"/>
            <a:ext cx="7772400" cy="1470025"/>
          </a:xfrm>
        </p:spPr>
        <p:txBody>
          <a:bodyPr/>
          <a:lstStyle/>
          <a:p>
            <a:pPr eaLnBrk="1" hangingPunct="1"/>
            <a:r>
              <a:rPr lang="en-US" altLang="en-US" sz="3200" dirty="0" smtClean="0"/>
              <a:t/>
            </a:r>
            <a:br>
              <a:rPr lang="en-US" altLang="en-US" sz="3200" dirty="0" smtClean="0"/>
            </a:br>
            <a:r>
              <a:rPr lang="en-US" altLang="en-US" sz="3200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For More Information</a:t>
            </a:r>
            <a:r>
              <a:rPr lang="en-US" sz="32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sz="32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 altLang="en-US" sz="3200" dirty="0" smtClean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43000" y="1905000"/>
            <a:ext cx="7010400" cy="3276600"/>
          </a:xfrm>
        </p:spPr>
        <p:txBody>
          <a:bodyPr/>
          <a:lstStyle/>
          <a:p>
            <a:pPr algn="l" eaLnBrk="1" hangingPunct="1">
              <a:buFontTx/>
              <a:buChar char="•"/>
            </a:pPr>
            <a:r>
              <a:rPr lang="en-US" altLang="en-US" sz="1800" smtClean="0"/>
              <a:t>Please visit our website: </a:t>
            </a:r>
            <a:r>
              <a:rPr lang="en-US" altLang="en-US" sz="1800" smtClean="0">
                <a:hlinkClick r:id="rId2"/>
              </a:rPr>
              <a:t>www.melanomafoundation.com</a:t>
            </a:r>
            <a:r>
              <a:rPr lang="en-US" altLang="en-US" sz="1800" smtClean="0"/>
              <a:t> for:</a:t>
            </a:r>
          </a:p>
          <a:p>
            <a:pPr algn="l" eaLnBrk="1" hangingPunct="1">
              <a:buFontTx/>
              <a:buChar char="•"/>
            </a:pPr>
            <a:r>
              <a:rPr lang="en-US" altLang="en-US" sz="1800" smtClean="0"/>
              <a:t>Skin cancer links</a:t>
            </a:r>
          </a:p>
          <a:p>
            <a:pPr algn="l" eaLnBrk="1" hangingPunct="1">
              <a:buFontTx/>
              <a:buChar char="•"/>
            </a:pPr>
            <a:r>
              <a:rPr lang="en-US" altLang="en-US" sz="1800" smtClean="0"/>
              <a:t>Free online education and resources</a:t>
            </a:r>
          </a:p>
          <a:p>
            <a:pPr algn="l" eaLnBrk="1" hangingPunct="1">
              <a:buFontTx/>
              <a:buChar char="•"/>
            </a:pPr>
            <a:r>
              <a:rPr lang="en-US" altLang="en-US" sz="1800" smtClean="0"/>
              <a:t>Events</a:t>
            </a:r>
          </a:p>
          <a:p>
            <a:pPr algn="l" eaLnBrk="1" hangingPunct="1">
              <a:buFontTx/>
              <a:buChar char="•"/>
            </a:pPr>
            <a:r>
              <a:rPr lang="en-US" altLang="en-US" sz="1800" smtClean="0"/>
              <a:t>Volunteer opportunities</a:t>
            </a:r>
          </a:p>
          <a:p>
            <a:pPr algn="l" eaLnBrk="1" hangingPunct="1">
              <a:buFontTx/>
              <a:buChar char="•"/>
            </a:pPr>
            <a:r>
              <a:rPr lang="en-US" altLang="en-US" sz="1800" smtClean="0"/>
              <a:t>Information in the News</a:t>
            </a:r>
          </a:p>
          <a:p>
            <a:pPr algn="l" eaLnBrk="1" hangingPunct="1">
              <a:buFontTx/>
              <a:buChar char="•"/>
            </a:pPr>
            <a:r>
              <a:rPr lang="en-US" altLang="en-US" sz="1800" smtClean="0"/>
              <a:t>Kid’s activities</a:t>
            </a:r>
          </a:p>
          <a:p>
            <a:pPr algn="l" eaLnBrk="1" hangingPunct="1">
              <a:buFontTx/>
              <a:buChar char="•"/>
            </a:pPr>
            <a:r>
              <a:rPr lang="en-US" altLang="en-US" sz="1800" smtClean="0"/>
              <a:t>How to start a school-based SAM (Students Against Melanoma) Club in Middle and High School. (community service hours!)</a:t>
            </a:r>
          </a:p>
          <a:p>
            <a:pPr algn="l" eaLnBrk="1" hangingPunct="1">
              <a:buFontTx/>
              <a:buChar char="•"/>
            </a:pPr>
            <a:r>
              <a:rPr lang="en-US" altLang="en-US" sz="1800" smtClean="0"/>
              <a:t>Don’t forget to LIKE US ON FACEBOOK!</a:t>
            </a:r>
          </a:p>
          <a:p>
            <a:pPr algn="l" eaLnBrk="1" hangingPunct="1">
              <a:buFontTx/>
              <a:buChar char="•"/>
            </a:pPr>
            <a:endParaRPr lang="en-US" altLang="en-US" sz="1800" smtClean="0"/>
          </a:p>
          <a:p>
            <a:pPr algn="l" eaLnBrk="1" hangingPunct="1"/>
            <a:r>
              <a:rPr lang="en-US" altLang="en-US" sz="1800" smtClean="0"/>
              <a:t>Call Executive Director, Lisa Richman at: 561-655-9655</a:t>
            </a:r>
          </a:p>
          <a:p>
            <a:pPr algn="l" eaLnBrk="1" hangingPunct="1"/>
            <a:endParaRPr lang="en-US" altLang="en-US" sz="1800" smtClean="0"/>
          </a:p>
          <a:p>
            <a:pPr algn="l" eaLnBrk="1" hangingPunct="1"/>
            <a:endParaRPr lang="en-US" altLang="en-US" sz="1800" smtClean="0"/>
          </a:p>
          <a:p>
            <a:pPr algn="l" eaLnBrk="1" hangingPunct="1">
              <a:buFontTx/>
              <a:buChar char="•"/>
            </a:pPr>
            <a:endParaRPr lang="en-US" altLang="en-US" sz="1800" smtClean="0"/>
          </a:p>
          <a:p>
            <a:pPr algn="l" eaLnBrk="1" hangingPunct="1"/>
            <a:endParaRPr lang="en-US" altLang="en-US" sz="1800" smtClean="0"/>
          </a:p>
          <a:p>
            <a:pPr algn="l" eaLnBrk="1" hangingPunct="1"/>
            <a:endParaRPr lang="en-US" altLang="en-US" sz="1800" smtClean="0"/>
          </a:p>
          <a:p>
            <a:pPr algn="l" eaLnBrk="1" hangingPunct="1">
              <a:buFontTx/>
              <a:buChar char="•"/>
            </a:pPr>
            <a:endParaRPr lang="en-US" altLang="en-US" sz="1800" smtClean="0"/>
          </a:p>
          <a:p>
            <a:pPr algn="l" eaLnBrk="1" hangingPunct="1">
              <a:buFontTx/>
              <a:buChar char="•"/>
            </a:pPr>
            <a:endParaRPr lang="en-US" altLang="en-US" sz="1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3600"/>
            <a:ext cx="7772400" cy="1470025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Our Vision</a:t>
            </a:r>
            <a: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 altLang="en-US" dirty="0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/>
          <a:p>
            <a:pPr eaLnBrk="1" hangingPunct="1"/>
            <a:r>
              <a:rPr lang="en-US" altLang="en-US" sz="2800" dirty="0" smtClean="0"/>
              <a:t>To empower children and families throughout the County and give them the skills necessary to make critical choices for healthy lives.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62000"/>
            <a:ext cx="7772400" cy="1066800"/>
          </a:xfrm>
        </p:spPr>
        <p:txBody>
          <a:bodyPr/>
          <a:lstStyle/>
          <a:p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Facts from the AAD</a:t>
            </a:r>
            <a:r>
              <a:rPr lang="en-US" dirty="0" smtClean="0">
                <a:ea typeface="ＭＳ Ｐゴシック" pitchFamily="-1" charset="-128"/>
              </a:rPr>
              <a:t/>
            </a:r>
            <a:br>
              <a:rPr lang="en-US" dirty="0" smtClean="0">
                <a:ea typeface="ＭＳ Ｐゴシック" pitchFamily="-1" charset="-128"/>
              </a:rPr>
            </a:br>
            <a:endParaRPr lang="en-US" dirty="0" smtClean="0">
              <a:ea typeface="ＭＳ Ｐゴシック" pitchFamily="-1" charset="-128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14400" y="1676400"/>
            <a:ext cx="7391400" cy="3276600"/>
          </a:xfrm>
        </p:spPr>
        <p:txBody>
          <a:bodyPr/>
          <a:lstStyle/>
          <a:p>
            <a:pPr algn="l">
              <a:buFontTx/>
              <a:buChar char="•"/>
            </a:pPr>
            <a:endParaRPr lang="en-US" sz="1800" dirty="0" smtClean="0"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r>
              <a:rPr lang="en-US" sz="2100" dirty="0" smtClean="0">
                <a:ea typeface="ＭＳ Ｐゴシック" pitchFamily="-1" charset="-128"/>
              </a:rPr>
              <a:t>One person dies from melanoma every </a:t>
            </a:r>
            <a:r>
              <a:rPr lang="en-US" sz="2100" b="1" dirty="0" smtClean="0">
                <a:solidFill>
                  <a:srgbClr val="0000FF"/>
                </a:solidFill>
                <a:ea typeface="ＭＳ Ｐゴシック" pitchFamily="-1" charset="-128"/>
              </a:rPr>
              <a:t>50</a:t>
            </a:r>
            <a:r>
              <a:rPr lang="en-US" sz="2100" dirty="0" smtClean="0">
                <a:ea typeface="ＭＳ Ｐゴシック" pitchFamily="-1" charset="-128"/>
              </a:rPr>
              <a:t> minutes!</a:t>
            </a:r>
          </a:p>
          <a:p>
            <a:pPr>
              <a:lnSpc>
                <a:spcPct val="90000"/>
              </a:lnSpc>
            </a:pPr>
            <a:endParaRPr lang="en-US" sz="2100" dirty="0" smtClean="0"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r>
              <a:rPr lang="en-US" sz="2100" dirty="0" smtClean="0">
                <a:ea typeface="ＭＳ Ｐゴシック" pitchFamily="-1" charset="-128"/>
              </a:rPr>
              <a:t> </a:t>
            </a:r>
            <a:r>
              <a:rPr lang="en-US" sz="2100" b="1" dirty="0" smtClean="0">
                <a:solidFill>
                  <a:srgbClr val="0000FF"/>
                </a:solidFill>
                <a:ea typeface="ＭＳ Ｐゴシック" pitchFamily="-1" charset="-128"/>
              </a:rPr>
              <a:t>One in fifty</a:t>
            </a:r>
            <a:r>
              <a:rPr lang="en-US" sz="2100" b="1" dirty="0" smtClean="0">
                <a:ea typeface="ＭＳ Ｐゴシック" pitchFamily="-1" charset="-128"/>
              </a:rPr>
              <a:t> </a:t>
            </a:r>
            <a:r>
              <a:rPr lang="en-US" sz="2100" dirty="0" smtClean="0">
                <a:ea typeface="ＭＳ Ｐゴシック" pitchFamily="-1" charset="-128"/>
              </a:rPr>
              <a:t>people will be at risk to develop melanoma</a:t>
            </a:r>
          </a:p>
          <a:p>
            <a:pPr>
              <a:lnSpc>
                <a:spcPct val="90000"/>
              </a:lnSpc>
            </a:pPr>
            <a:endParaRPr lang="en-US" sz="2100" dirty="0" smtClean="0"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r>
              <a:rPr lang="en-US" sz="2100" dirty="0" smtClean="0">
                <a:ea typeface="ＭＳ Ｐゴシック" pitchFamily="-1" charset="-128"/>
              </a:rPr>
              <a:t> </a:t>
            </a:r>
            <a:r>
              <a:rPr lang="en-US" sz="2100" b="1" dirty="0" smtClean="0">
                <a:solidFill>
                  <a:srgbClr val="0000FF"/>
                </a:solidFill>
                <a:ea typeface="ＭＳ Ｐゴシック" pitchFamily="-1" charset="-128"/>
              </a:rPr>
              <a:t>Florida</a:t>
            </a:r>
            <a:r>
              <a:rPr lang="en-US" sz="2100" dirty="0" smtClean="0">
                <a:ea typeface="ＭＳ Ｐゴシック" pitchFamily="-1" charset="-128"/>
              </a:rPr>
              <a:t> is the state with the </a:t>
            </a:r>
            <a:r>
              <a:rPr lang="en-US" sz="2100" b="1" dirty="0" smtClean="0">
                <a:solidFill>
                  <a:srgbClr val="0000FF"/>
                </a:solidFill>
                <a:ea typeface="ＭＳ Ｐゴシック" pitchFamily="-1" charset="-128"/>
              </a:rPr>
              <a:t>second highest incidence</a:t>
            </a:r>
            <a:r>
              <a:rPr lang="en-US" sz="2100" b="1" dirty="0" smtClean="0">
                <a:ea typeface="ＭＳ Ｐゴシック" pitchFamily="-1" charset="-128"/>
              </a:rPr>
              <a:t> </a:t>
            </a:r>
            <a:r>
              <a:rPr lang="en-US" sz="2100" dirty="0" smtClean="0">
                <a:ea typeface="ＭＳ Ｐゴシック" pitchFamily="-1" charset="-128"/>
              </a:rPr>
              <a:t>of melanoma</a:t>
            </a:r>
          </a:p>
          <a:p>
            <a:pPr>
              <a:lnSpc>
                <a:spcPct val="90000"/>
              </a:lnSpc>
            </a:pPr>
            <a:endParaRPr lang="en-US" sz="2100" dirty="0" smtClean="0"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r>
              <a:rPr lang="en-US" sz="2100" dirty="0" smtClean="0">
                <a:solidFill>
                  <a:srgbClr val="FF0000"/>
                </a:solidFill>
                <a:ea typeface="ＭＳ Ｐゴシック" pitchFamily="-1" charset="-128"/>
              </a:rPr>
              <a:t> </a:t>
            </a:r>
            <a:r>
              <a:rPr lang="en-US" sz="2100" b="1" u="sng" dirty="0" smtClean="0">
                <a:solidFill>
                  <a:srgbClr val="FF0000"/>
                </a:solidFill>
                <a:ea typeface="ＭＳ Ｐゴシック" pitchFamily="-1" charset="-128"/>
              </a:rPr>
              <a:t>If caught early, there is a 99% cure rate</a:t>
            </a:r>
          </a:p>
          <a:p>
            <a:pPr>
              <a:lnSpc>
                <a:spcPct val="90000"/>
              </a:lnSpc>
            </a:pPr>
            <a:endParaRPr lang="en-US" sz="2100" b="1" u="sng" dirty="0" smtClean="0">
              <a:solidFill>
                <a:srgbClr val="FF0000"/>
              </a:solidFill>
              <a:ea typeface="ＭＳ Ｐゴシック" pitchFamily="-1" charset="-128"/>
            </a:endParaRPr>
          </a:p>
          <a:p>
            <a:pPr>
              <a:lnSpc>
                <a:spcPct val="90000"/>
              </a:lnSpc>
            </a:pPr>
            <a:r>
              <a:rPr lang="en-US" sz="2100" b="1" dirty="0" smtClean="0">
                <a:solidFill>
                  <a:srgbClr val="FF0000"/>
                </a:solidFill>
                <a:ea typeface="ＭＳ Ｐゴシック" pitchFamily="-1" charset="-128"/>
              </a:rPr>
              <a:t> </a:t>
            </a:r>
            <a:r>
              <a:rPr lang="en-US" sz="2100" b="1" u="sng" dirty="0" smtClean="0">
                <a:solidFill>
                  <a:srgbClr val="FF0000"/>
                </a:solidFill>
                <a:ea typeface="ＭＳ Ｐゴシック" pitchFamily="-1" charset="-128"/>
              </a:rPr>
              <a:t>If late detected, there is a less than 15% cure rate</a:t>
            </a:r>
          </a:p>
          <a:p>
            <a:pPr algn="l">
              <a:buFontTx/>
              <a:buChar char="•"/>
            </a:pPr>
            <a:endParaRPr lang="en-US" dirty="0" smtClean="0">
              <a:ea typeface="ＭＳ Ｐゴシック" pitchFamily="-1" charset="-128"/>
            </a:endParaRPr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95034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228600"/>
            <a:ext cx="7772400" cy="1470025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More Facts</a:t>
            </a:r>
            <a: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 altLang="en-US" dirty="0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914400" y="2590800"/>
            <a:ext cx="7467600" cy="36576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</a:pPr>
            <a:endParaRPr lang="en-US" altLang="en-US" sz="1800" u="sng" dirty="0" smtClean="0"/>
          </a:p>
          <a:p>
            <a:pPr marL="0" indent="0" eaLnBrk="1" hangingPunct="1">
              <a:lnSpc>
                <a:spcPct val="90000"/>
              </a:lnSpc>
            </a:pPr>
            <a:endParaRPr lang="en-US" altLang="en-US" sz="1800" dirty="0" smtClean="0"/>
          </a:p>
          <a:p>
            <a:pPr marL="0" indent="0" eaLnBrk="1" hangingPunct="1">
              <a:lnSpc>
                <a:spcPct val="90000"/>
              </a:lnSpc>
            </a:pPr>
            <a:endParaRPr lang="en-US" altLang="en-US" sz="2400" dirty="0" smtClean="0"/>
          </a:p>
        </p:txBody>
      </p:sp>
      <p:sp>
        <p:nvSpPr>
          <p:cNvPr id="4" name="Rectangle 3"/>
          <p:cNvSpPr>
            <a:spLocks noGrp="1" noChangeArrowheads="1"/>
          </p:cNvSpPr>
          <p:nvPr/>
        </p:nvSpPr>
        <p:spPr bwMode="auto">
          <a:xfrm>
            <a:off x="838200" y="1371600"/>
            <a:ext cx="74676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endParaRPr lang="en-US" sz="1600" dirty="0" smtClean="0">
              <a:ea typeface="ＭＳ Ｐゴシック" pitchFamily="-1" charset="-128"/>
            </a:endParaRPr>
          </a:p>
          <a:p>
            <a:pPr marL="0" indent="0">
              <a:lnSpc>
                <a:spcPct val="90000"/>
              </a:lnSpc>
            </a:pPr>
            <a:r>
              <a:rPr lang="en-US" sz="1600" dirty="0" smtClean="0">
                <a:solidFill>
                  <a:srgbClr val="FF0000"/>
                </a:solidFill>
                <a:ea typeface="ＭＳ Ｐゴシック" pitchFamily="-1" charset="-128"/>
              </a:rPr>
              <a:t> Melanoma is the most common form of cancer for young adults 25-29 years old</a:t>
            </a:r>
          </a:p>
          <a:p>
            <a:pPr marL="0" indent="0">
              <a:lnSpc>
                <a:spcPct val="90000"/>
              </a:lnSpc>
            </a:pPr>
            <a:endParaRPr lang="en-US" sz="1600" dirty="0" smtClean="0">
              <a:solidFill>
                <a:srgbClr val="FF0000"/>
              </a:solidFill>
              <a:ea typeface="ＭＳ Ｐゴシック" pitchFamily="-1" charset="-128"/>
            </a:endParaRPr>
          </a:p>
          <a:p>
            <a:pPr marL="0" indent="0">
              <a:lnSpc>
                <a:spcPct val="90000"/>
              </a:lnSpc>
            </a:pPr>
            <a:r>
              <a:rPr lang="en-US" sz="1600" dirty="0" smtClean="0">
                <a:solidFill>
                  <a:srgbClr val="FF0000"/>
                </a:solidFill>
                <a:ea typeface="ＭＳ Ｐゴシック" pitchFamily="-1" charset="-128"/>
              </a:rPr>
              <a:t> </a:t>
            </a: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-1" charset="-128"/>
              </a:rPr>
              <a:t>Second most common form of cancer in </a:t>
            </a:r>
            <a:r>
              <a:rPr lang="en-US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-1" charset="-128"/>
              </a:rPr>
              <a:t>15</a:t>
            </a: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pitchFamily="-1" charset="-128"/>
              </a:rPr>
              <a:t>–29 years olds</a:t>
            </a:r>
          </a:p>
          <a:p>
            <a:pPr marL="0" indent="0">
              <a:lnSpc>
                <a:spcPct val="90000"/>
              </a:lnSpc>
            </a:pPr>
            <a:endParaRPr lang="en-US" sz="1600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pitchFamily="-1" charset="-128"/>
            </a:endParaRPr>
          </a:p>
          <a:p>
            <a:pPr marL="0" indent="0">
              <a:lnSpc>
                <a:spcPct val="90000"/>
              </a:lnSpc>
            </a:pPr>
            <a:r>
              <a:rPr lang="en-US" sz="1600" dirty="0" smtClean="0">
                <a:solidFill>
                  <a:srgbClr val="FF0000"/>
                </a:solidFill>
                <a:ea typeface="ＭＳ Ｐゴシック" pitchFamily="-1" charset="-128"/>
              </a:rPr>
              <a:t> </a:t>
            </a:r>
            <a:r>
              <a:rPr lang="en-US" sz="1600" b="1" dirty="0" smtClean="0">
                <a:solidFill>
                  <a:srgbClr val="FF0000"/>
                </a:solidFill>
                <a:ea typeface="ＭＳ Ｐゴシック" pitchFamily="-1" charset="-128"/>
              </a:rPr>
              <a:t>More than one severe sunburn during the first 18 years of life can double your risk of skin cancer </a:t>
            </a:r>
            <a:endParaRPr lang="en-US" sz="1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pitchFamily="-1" charset="-128"/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endParaRPr lang="en-US" sz="1600" dirty="0" smtClean="0">
              <a:ea typeface="ＭＳ Ｐゴシック" pitchFamily="-1" charset="-128"/>
            </a:endParaRPr>
          </a:p>
          <a:p>
            <a:pPr marL="0" indent="0">
              <a:lnSpc>
                <a:spcPct val="90000"/>
              </a:lnSpc>
            </a:pPr>
            <a:r>
              <a:rPr lang="en-US" sz="1600" dirty="0" smtClean="0">
                <a:ea typeface="ＭＳ Ｐゴシック" pitchFamily="-1" charset="-128"/>
              </a:rPr>
              <a:t> </a:t>
            </a:r>
            <a:r>
              <a:rPr lang="en-US" sz="1600" b="1" dirty="0" smtClean="0">
                <a:ea typeface="ＭＳ Ｐゴシック" pitchFamily="-1" charset="-128"/>
              </a:rPr>
              <a:t>Almost ALL skin cancer is caused by over exposure to the sun or artificial light sources. (Tanning Beds!)</a:t>
            </a:r>
          </a:p>
          <a:p>
            <a:pPr marL="0" indent="0">
              <a:lnSpc>
                <a:spcPct val="90000"/>
              </a:lnSpc>
              <a:buFontTx/>
              <a:buNone/>
            </a:pPr>
            <a:endParaRPr lang="en-US" sz="1600" dirty="0" smtClean="0">
              <a:ea typeface="ＭＳ Ｐゴシック" pitchFamily="-1" charset="-128"/>
            </a:endParaRPr>
          </a:p>
          <a:p>
            <a:pPr marL="0" indent="0" algn="ctr">
              <a:lnSpc>
                <a:spcPct val="90000"/>
              </a:lnSpc>
              <a:buFontTx/>
              <a:buNone/>
            </a:pPr>
            <a:r>
              <a:rPr lang="en-US" sz="1900" dirty="0" smtClean="0">
                <a:solidFill>
                  <a:srgbClr val="0000FF"/>
                </a:solidFill>
                <a:ea typeface="ＭＳ Ｐゴシック" pitchFamily="-1" charset="-128"/>
              </a:rPr>
              <a:t>Melanoma is the fastest growing cancer in the United States</a:t>
            </a:r>
          </a:p>
          <a:p>
            <a:pPr marL="0" indent="0" algn="ctr">
              <a:lnSpc>
                <a:spcPct val="90000"/>
              </a:lnSpc>
            </a:pPr>
            <a:endParaRPr lang="en-US" sz="1900" dirty="0" smtClean="0">
              <a:solidFill>
                <a:srgbClr val="0000FF"/>
              </a:solidFill>
              <a:ea typeface="ＭＳ Ｐゴシック" pitchFamily="-1" charset="-128"/>
            </a:endParaRPr>
          </a:p>
          <a:p>
            <a:pPr marL="0" indent="0" algn="ctr">
              <a:lnSpc>
                <a:spcPct val="90000"/>
              </a:lnSpc>
              <a:buFontTx/>
              <a:buNone/>
            </a:pPr>
            <a:r>
              <a:rPr lang="en-US" sz="1900" dirty="0" smtClean="0">
                <a:solidFill>
                  <a:srgbClr val="0000FF"/>
                </a:solidFill>
                <a:ea typeface="ＭＳ Ｐゴシック" pitchFamily="-1" charset="-128"/>
              </a:rPr>
              <a:t>While all other cancers are decreasing in incidence, melanoma is increasing BUT it is </a:t>
            </a:r>
            <a:r>
              <a:rPr lang="en-US" sz="1900" b="1" u="sng" dirty="0" smtClean="0">
                <a:solidFill>
                  <a:srgbClr val="0000FF"/>
                </a:solidFill>
                <a:ea typeface="ＭＳ Ｐゴシック" pitchFamily="-1" charset="-128"/>
              </a:rPr>
              <a:t>the only cancer that can be prevented with EDUCATION!</a:t>
            </a:r>
          </a:p>
          <a:p>
            <a:pPr marL="0" indent="0">
              <a:lnSpc>
                <a:spcPct val="90000"/>
              </a:lnSpc>
            </a:pPr>
            <a:endParaRPr lang="en-US" sz="1600" dirty="0" smtClean="0">
              <a:ea typeface="ＭＳ Ｐゴシック" pitchFamily="-1" charset="-128"/>
            </a:endParaRPr>
          </a:p>
          <a:p>
            <a:pPr marL="0" indent="0">
              <a:lnSpc>
                <a:spcPct val="90000"/>
              </a:lnSpc>
            </a:pPr>
            <a:endParaRPr lang="en-US" sz="1600" dirty="0" smtClean="0">
              <a:ea typeface="ＭＳ Ｐゴシック" pitchFamily="-1" charset="-128"/>
            </a:endParaRPr>
          </a:p>
          <a:p>
            <a:pPr marL="0" indent="0">
              <a:lnSpc>
                <a:spcPct val="90000"/>
              </a:lnSpc>
            </a:pPr>
            <a:endParaRPr lang="en-US" sz="1600" dirty="0" smtClean="0">
              <a:ea typeface="ＭＳ Ｐゴシック" pitchFamily="-1" charset="-128"/>
            </a:endParaRPr>
          </a:p>
          <a:p>
            <a:pPr marL="0" indent="0">
              <a:lnSpc>
                <a:spcPct val="90000"/>
              </a:lnSpc>
            </a:pPr>
            <a:endParaRPr lang="en-US" sz="1600" dirty="0" smtClean="0">
              <a:ea typeface="ＭＳ Ｐゴシック" pitchFamily="-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5800" y="609600"/>
            <a:ext cx="7848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spc="30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-65" charset="0"/>
                <a:ea typeface="Arial" pitchFamily="-65" charset="0"/>
                <a:cs typeface="Arial" pitchFamily="-65" charset="0"/>
              </a:rPr>
              <a:t>A Sunburn is a </a:t>
            </a:r>
            <a:r>
              <a:rPr lang="en-US" sz="3200" u="sng" spc="30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pitchFamily="-65" charset="0"/>
                <a:ea typeface="Arial" pitchFamily="-65" charset="0"/>
                <a:cs typeface="Arial" pitchFamily="-65" charset="0"/>
              </a:rPr>
              <a:t>First Degree Burn!</a:t>
            </a:r>
            <a:endParaRPr lang="en-US" sz="3200" u="sng" spc="30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-65" charset="0"/>
              <a:ea typeface="Arial" pitchFamily="-65" charset="0"/>
              <a:cs typeface="Arial" pitchFamily="-65" charset="0"/>
            </a:endParaRPr>
          </a:p>
        </p:txBody>
      </p:sp>
      <p:pic>
        <p:nvPicPr>
          <p:cNvPr id="16387" name="Picture 6" descr="sunburn gir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447800"/>
            <a:ext cx="5289392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Z:\Hand Outs\burnt body tee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581400"/>
            <a:ext cx="1981200" cy="2314575"/>
          </a:xfrm>
          <a:prstGeom prst="rect">
            <a:avLst/>
          </a:prstGeom>
          <a:noFill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Z:\Hand Outs\burnt body ki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709987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05827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-22225"/>
            <a:ext cx="7772400" cy="1470025"/>
          </a:xfrm>
        </p:spPr>
        <p:txBody>
          <a:bodyPr/>
          <a:lstStyle/>
          <a:p>
            <a:r>
              <a:rPr lang="en-US" dirty="0" smtClean="0">
                <a:ea typeface="ＭＳ Ｐゴシック" pitchFamily="-1" charset="-128"/>
              </a:rPr>
              <a:t/>
            </a:r>
            <a:br>
              <a:rPr lang="en-US" dirty="0" smtClean="0">
                <a:ea typeface="ＭＳ Ｐゴシック" pitchFamily="-1" charset="-128"/>
              </a:rPr>
            </a:br>
            <a:r>
              <a:rPr lang="en-US" altLang="en-US" dirty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Who Can Get Melanoma?</a:t>
            </a:r>
            <a:r>
              <a:rPr lang="en-US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 dirty="0" smtClean="0">
              <a:ea typeface="ＭＳ Ｐゴシック" pitchFamily="-1" charset="-128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1066800"/>
            <a:ext cx="8229600" cy="4572000"/>
          </a:xfrm>
        </p:spPr>
        <p:txBody>
          <a:bodyPr/>
          <a:lstStyle/>
          <a:p>
            <a:r>
              <a:rPr lang="en-US" sz="6600" dirty="0" smtClean="0">
                <a:solidFill>
                  <a:srgbClr val="FF0000"/>
                </a:solidFill>
                <a:ea typeface="ＭＳ Ｐゴシック" pitchFamily="-1" charset="-128"/>
              </a:rPr>
              <a:t>Everyone!</a:t>
            </a:r>
            <a:endParaRPr lang="en-US" sz="2000" dirty="0" smtClean="0">
              <a:ea typeface="ＭＳ Ｐゴシック" pitchFamily="-1" charset="-128"/>
            </a:endParaRPr>
          </a:p>
          <a:p>
            <a:pPr algn="l"/>
            <a:r>
              <a:rPr lang="en-US" sz="1800" dirty="0" smtClean="0">
                <a:ea typeface="ＭＳ Ｐゴシック" pitchFamily="-1" charset="-128"/>
              </a:rPr>
              <a:t>While Caucasians are higher at risk to get melanoma, Asian and African American patients have a greater tendency to present with advanced disease at the time of diagnosis because it is harder to “spot the spot”.</a:t>
            </a:r>
          </a:p>
          <a:p>
            <a:pPr algn="l"/>
            <a:endParaRPr lang="en-US" sz="1800" dirty="0" smtClean="0">
              <a:ea typeface="ＭＳ Ｐゴシック" pitchFamily="-1" charset="-128"/>
            </a:endParaRPr>
          </a:p>
          <a:p>
            <a:pPr algn="l"/>
            <a:r>
              <a:rPr lang="en-US" sz="1800" dirty="0" smtClean="0">
                <a:ea typeface="ＭＳ Ｐゴシック" pitchFamily="-1" charset="-128"/>
              </a:rPr>
              <a:t>Some areas to take special notice of are: Palms, soles of the feet, eyes (ocular melanoma), mucous membranes, and nail bed regions.</a:t>
            </a:r>
          </a:p>
          <a:p>
            <a:pPr algn="l"/>
            <a:endParaRPr lang="en-US" sz="1800" dirty="0" smtClean="0">
              <a:ea typeface="ＭＳ Ｐゴシック" pitchFamily="-1" charset="-128"/>
            </a:endParaRPr>
          </a:p>
          <a:p>
            <a:r>
              <a:rPr lang="en-US" sz="1700" b="1" dirty="0" smtClean="0">
                <a:ea typeface="ＭＳ Ｐゴシック" pitchFamily="-1" charset="-128"/>
              </a:rPr>
              <a:t>Bob Marley died of a late detected melanoma in 1981, he was 36 years young.</a:t>
            </a:r>
          </a:p>
        </p:txBody>
      </p:sp>
      <p:pic>
        <p:nvPicPr>
          <p:cNvPr id="19460" name="Picture 3" descr="bob marle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0" y="4800600"/>
            <a:ext cx="4394200" cy="151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71920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33400" y="571411"/>
            <a:ext cx="8077200" cy="552458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300" b="1" dirty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-65" charset="0"/>
                <a:ea typeface="Arial" pitchFamily="-65" charset="0"/>
                <a:cs typeface="Arial" pitchFamily="-65" charset="0"/>
              </a:rPr>
              <a:t>“That’s Not Our Disease.”</a:t>
            </a:r>
          </a:p>
          <a:p>
            <a:pPr>
              <a:defRPr/>
            </a:pPr>
            <a:r>
              <a:rPr lang="en-US" sz="1600" b="1" i="1" dirty="0" smtClean="0">
                <a:solidFill>
                  <a:srgbClr val="0000FF"/>
                </a:solidFill>
                <a:latin typeface="Arial" pitchFamily="-65" charset="0"/>
                <a:ea typeface="Arial" pitchFamily="-65" charset="0"/>
                <a:cs typeface="Arial" pitchFamily="-65" charset="0"/>
              </a:rPr>
              <a:t> As </a:t>
            </a:r>
            <a:r>
              <a:rPr lang="en-US" sz="1600" b="1" i="1" dirty="0">
                <a:solidFill>
                  <a:srgbClr val="0000FF"/>
                </a:solidFill>
                <a:latin typeface="Arial" pitchFamily="-65" charset="0"/>
                <a:ea typeface="Arial" pitchFamily="-65" charset="0"/>
                <a:cs typeface="Arial" pitchFamily="-65" charset="0"/>
              </a:rPr>
              <a:t>skin cancer rates rise in Hispanics, many remain unaware they are at risk!</a:t>
            </a:r>
          </a:p>
          <a:p>
            <a:pPr>
              <a:defRPr/>
            </a:pPr>
            <a:endParaRPr lang="en-US" dirty="0">
              <a:latin typeface="Arial" pitchFamily="-65" charset="0"/>
              <a:ea typeface="Arial" pitchFamily="-65" charset="0"/>
              <a:cs typeface="Arial" pitchFamily="-65" charset="0"/>
            </a:endParaRPr>
          </a:p>
          <a:p>
            <a:pPr>
              <a:defRPr/>
            </a:pPr>
            <a:endParaRPr lang="en-US" dirty="0">
              <a:latin typeface="Arial" pitchFamily="-65" charset="0"/>
              <a:ea typeface="Arial" pitchFamily="-65" charset="0"/>
              <a:cs typeface="Arial" pitchFamily="-65" charset="0"/>
            </a:endParaRPr>
          </a:p>
          <a:p>
            <a:pPr>
              <a:defRPr/>
            </a:pPr>
            <a:endParaRPr lang="en-US" dirty="0">
              <a:latin typeface="Arial" pitchFamily="-65" charset="0"/>
              <a:ea typeface="Arial" pitchFamily="-65" charset="0"/>
              <a:cs typeface="Arial" pitchFamily="-65" charset="0"/>
            </a:endParaRPr>
          </a:p>
          <a:p>
            <a:pPr>
              <a:defRPr/>
            </a:pPr>
            <a:endParaRPr lang="en-US" dirty="0">
              <a:latin typeface="Arial" pitchFamily="-65" charset="0"/>
              <a:ea typeface="Arial" pitchFamily="-65" charset="0"/>
              <a:cs typeface="Arial" pitchFamily="-65" charset="0"/>
            </a:endParaRPr>
          </a:p>
          <a:p>
            <a:pPr algn="ctr">
              <a:defRPr/>
            </a:pPr>
            <a:endParaRPr lang="en-US" dirty="0">
              <a:latin typeface="Arial" pitchFamily="-65" charset="0"/>
              <a:ea typeface="Arial" pitchFamily="-65" charset="0"/>
              <a:cs typeface="Arial" pitchFamily="-65" charset="0"/>
            </a:endParaRPr>
          </a:p>
          <a:p>
            <a:pPr algn="ctr">
              <a:defRPr/>
            </a:pPr>
            <a:endParaRPr lang="en-US" dirty="0">
              <a:latin typeface="Arial" pitchFamily="-65" charset="0"/>
              <a:ea typeface="Arial" pitchFamily="-65" charset="0"/>
              <a:cs typeface="Arial" pitchFamily="-65" charset="0"/>
            </a:endParaRPr>
          </a:p>
          <a:p>
            <a:pPr algn="ctr">
              <a:defRPr/>
            </a:pPr>
            <a:endParaRPr lang="en-US" dirty="0">
              <a:latin typeface="Arial" pitchFamily="-65" charset="0"/>
              <a:ea typeface="Arial" pitchFamily="-65" charset="0"/>
              <a:cs typeface="Arial" pitchFamily="-65" charset="0"/>
            </a:endParaRPr>
          </a:p>
          <a:p>
            <a:pPr algn="ctr">
              <a:defRPr/>
            </a:pPr>
            <a:endParaRPr lang="en-US" dirty="0">
              <a:latin typeface="Arial" pitchFamily="-65" charset="0"/>
              <a:ea typeface="Arial" pitchFamily="-65" charset="0"/>
              <a:cs typeface="Arial" pitchFamily="-65" charset="0"/>
            </a:endParaRPr>
          </a:p>
          <a:p>
            <a:pPr algn="ctr">
              <a:defRPr/>
            </a:pPr>
            <a:r>
              <a:rPr lang="en-US" sz="2200" dirty="0" smtClean="0">
                <a:solidFill>
                  <a:srgbClr val="0000FF"/>
                </a:solidFill>
                <a:latin typeface="Arial" pitchFamily="-65" charset="0"/>
                <a:ea typeface="Arial" pitchFamily="-65" charset="0"/>
                <a:cs typeface="Arial" pitchFamily="-65" charset="0"/>
              </a:rPr>
              <a:t>“</a:t>
            </a:r>
            <a:r>
              <a:rPr lang="en-US" sz="2200" dirty="0">
                <a:solidFill>
                  <a:srgbClr val="0000FF"/>
                </a:solidFill>
                <a:latin typeface="Arial" pitchFamily="-65" charset="0"/>
                <a:ea typeface="Arial" pitchFamily="-65" charset="0"/>
                <a:cs typeface="Arial" pitchFamily="-65" charset="0"/>
              </a:rPr>
              <a:t>Only pale-skinned, blue-eyed Caucasians get skin cancer.”</a:t>
            </a:r>
          </a:p>
          <a:p>
            <a:pPr algn="ctr">
              <a:defRPr/>
            </a:pPr>
            <a:r>
              <a:rPr lang="en-US" dirty="0">
                <a:latin typeface="Arial" pitchFamily="-65" charset="0"/>
                <a:ea typeface="Arial" pitchFamily="-65" charset="0"/>
                <a:cs typeface="Arial" pitchFamily="-65" charset="0"/>
              </a:rPr>
              <a:t>That’s a misconception many Hispanics in the US </a:t>
            </a:r>
            <a:r>
              <a:rPr lang="en-US" dirty="0" smtClean="0">
                <a:latin typeface="Arial" pitchFamily="-65" charset="0"/>
                <a:ea typeface="Arial" pitchFamily="-65" charset="0"/>
                <a:cs typeface="Arial" pitchFamily="-65" charset="0"/>
              </a:rPr>
              <a:t>share.</a:t>
            </a:r>
            <a:endParaRPr lang="en-US" dirty="0">
              <a:latin typeface="Arial" pitchFamily="-65" charset="0"/>
              <a:ea typeface="Arial" pitchFamily="-65" charset="0"/>
              <a:cs typeface="Arial" pitchFamily="-65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2000" dirty="0" smtClean="0">
                <a:latin typeface="Arial" pitchFamily="-65" charset="0"/>
                <a:ea typeface="Arial" pitchFamily="-65" charset="0"/>
                <a:cs typeface="Arial" pitchFamily="-65" charset="0"/>
              </a:rPr>
              <a:t>• </a:t>
            </a:r>
            <a:r>
              <a:rPr lang="en-US" sz="2000" dirty="0">
                <a:latin typeface="Arial" pitchFamily="-65" charset="0"/>
                <a:ea typeface="Arial" pitchFamily="-65" charset="0"/>
                <a:cs typeface="Arial" pitchFamily="-65" charset="0"/>
              </a:rPr>
              <a:t>More than 43% reported that they never or rarely used sunscreen</a:t>
            </a:r>
          </a:p>
          <a:p>
            <a:pPr>
              <a:lnSpc>
                <a:spcPct val="150000"/>
              </a:lnSpc>
              <a:defRPr/>
            </a:pPr>
            <a:r>
              <a:rPr lang="en-US" sz="2000" dirty="0">
                <a:latin typeface="Arial" pitchFamily="-65" charset="0"/>
                <a:ea typeface="Arial" pitchFamily="-65" charset="0"/>
                <a:cs typeface="Arial" pitchFamily="-65" charset="0"/>
              </a:rPr>
              <a:t>• Only 24% said they wear sun-protective clothing</a:t>
            </a:r>
          </a:p>
          <a:p>
            <a:pPr>
              <a:lnSpc>
                <a:spcPct val="150000"/>
              </a:lnSpc>
              <a:defRPr/>
            </a:pPr>
            <a:r>
              <a:rPr lang="en-US" sz="2000" dirty="0">
                <a:latin typeface="Arial" pitchFamily="-65" charset="0"/>
                <a:ea typeface="Arial" pitchFamily="-65" charset="0"/>
                <a:cs typeface="Arial" pitchFamily="-65" charset="0"/>
              </a:rPr>
              <a:t>• Nearly 40% said they sunbathe</a:t>
            </a:r>
          </a:p>
          <a:p>
            <a:pPr>
              <a:lnSpc>
                <a:spcPct val="150000"/>
              </a:lnSpc>
              <a:defRPr/>
            </a:pPr>
            <a:r>
              <a:rPr lang="en-US" sz="2000" dirty="0">
                <a:latin typeface="Arial" pitchFamily="-65" charset="0"/>
                <a:ea typeface="Arial" pitchFamily="-65" charset="0"/>
                <a:cs typeface="Arial" pitchFamily="-65" charset="0"/>
              </a:rPr>
              <a:t>• 1 in 3 said they sunburned in the past year!</a:t>
            </a:r>
          </a:p>
        </p:txBody>
      </p:sp>
      <p:pic>
        <p:nvPicPr>
          <p:cNvPr id="20483" name="Picture 6" descr="selen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600200"/>
            <a:ext cx="29337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7" descr="his g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3050" y="16002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8" descr="his b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1538" y="1600200"/>
            <a:ext cx="295592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9" descr="his b2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600200"/>
            <a:ext cx="27432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05798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"/>
            <a:ext cx="7772400" cy="1089025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>
                <a:ln w="11430"/>
                <a:solidFill>
                  <a:srgbClr val="0000FF"/>
                </a:solidFill>
                <a:effectLst>
                  <a:glow rad="127000">
                    <a:srgbClr val="FFFF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How Risk Factors Relate to YOU</a:t>
            </a:r>
            <a: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US" altLang="en-US" dirty="0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62000" y="1371600"/>
            <a:ext cx="7772400" cy="4038600"/>
          </a:xfrm>
        </p:spPr>
        <p:txBody>
          <a:bodyPr/>
          <a:lstStyle/>
          <a:p>
            <a:pPr algn="l" eaLnBrk="1" hangingPunct="1">
              <a:lnSpc>
                <a:spcPct val="150000"/>
              </a:lnSpc>
              <a:buFontTx/>
              <a:buChar char="•"/>
            </a:pPr>
            <a:r>
              <a:rPr lang="en-US" altLang="en-US" sz="2000" dirty="0" smtClean="0"/>
              <a:t> If you have a family history of melanoma</a:t>
            </a:r>
          </a:p>
          <a:p>
            <a:pPr algn="l" eaLnBrk="1" hangingPunct="1">
              <a:lnSpc>
                <a:spcPct val="150000"/>
              </a:lnSpc>
              <a:buFontTx/>
              <a:buChar char="•"/>
            </a:pPr>
            <a:r>
              <a:rPr lang="en-US" altLang="en-US" sz="2000" dirty="0" smtClean="0"/>
              <a:t> If you have a personal history of melanoma</a:t>
            </a:r>
          </a:p>
          <a:p>
            <a:pPr algn="l" eaLnBrk="1" hangingPunct="1">
              <a:lnSpc>
                <a:spcPct val="150000"/>
              </a:lnSpc>
              <a:buFontTx/>
              <a:buChar char="•"/>
            </a:pPr>
            <a:r>
              <a:rPr lang="en-US" altLang="en-US" sz="2000" dirty="0" smtClean="0"/>
              <a:t> If you had one or more blistering sunburns before the age of 18</a:t>
            </a:r>
          </a:p>
          <a:p>
            <a:pPr algn="l" eaLnBrk="1" hangingPunct="1">
              <a:lnSpc>
                <a:spcPct val="150000"/>
              </a:lnSpc>
              <a:buFontTx/>
              <a:buChar char="•"/>
            </a:pPr>
            <a:r>
              <a:rPr lang="en-US" altLang="en-US" sz="2000" dirty="0" smtClean="0"/>
              <a:t> Fair skin and eyes</a:t>
            </a:r>
          </a:p>
          <a:p>
            <a:pPr algn="l" eaLnBrk="1" hangingPunct="1">
              <a:lnSpc>
                <a:spcPct val="150000"/>
              </a:lnSpc>
              <a:buFontTx/>
              <a:buChar char="•"/>
            </a:pPr>
            <a:r>
              <a:rPr lang="en-US" altLang="en-US" sz="2000" dirty="0" smtClean="0"/>
              <a:t> More than fifty moles on your body</a:t>
            </a:r>
          </a:p>
          <a:p>
            <a:pPr algn="l" eaLnBrk="1" hangingPunct="1">
              <a:lnSpc>
                <a:spcPct val="150000"/>
              </a:lnSpc>
              <a:buFontTx/>
              <a:buChar char="•"/>
            </a:pPr>
            <a:r>
              <a:rPr lang="en-US" altLang="en-US" sz="2000" dirty="0" smtClean="0"/>
              <a:t> Immune suppression disease or organ transplant</a:t>
            </a:r>
          </a:p>
          <a:p>
            <a:pPr algn="l" eaLnBrk="1" hangingPunct="1">
              <a:lnSpc>
                <a:spcPct val="150000"/>
              </a:lnSpc>
              <a:buFontTx/>
              <a:buChar char="•"/>
            </a:pPr>
            <a:r>
              <a:rPr lang="en-US" altLang="en-US" sz="2000" dirty="0" smtClean="0"/>
              <a:t> Frequently spend time in the sun between the hours of 10:00 am to 4:00 pm WITHOUT skin protection of at least SPF 30-50+</a:t>
            </a:r>
          </a:p>
          <a:p>
            <a:pPr eaLnBrk="1" hangingPunct="1"/>
            <a:r>
              <a:rPr lang="en-US" altLang="en-US" sz="2800" b="1" dirty="0" smtClean="0"/>
              <a:t>Use or have used tanning beds!</a:t>
            </a:r>
          </a:p>
          <a:p>
            <a:pPr algn="l" eaLnBrk="1" hangingPunct="1">
              <a:buFontTx/>
              <a:buChar char="•"/>
            </a:pPr>
            <a:endParaRPr lang="en-US" altLang="en-US" sz="2000" dirty="0" smtClean="0"/>
          </a:p>
          <a:p>
            <a:pPr algn="l" eaLnBrk="1" hangingPunct="1">
              <a:buFontTx/>
              <a:buChar char="•"/>
            </a:pPr>
            <a:endParaRPr lang="en-US" altLang="en-U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Default Design">
  <a:themeElements>
    <a:clrScheme name="1_Default Design 14">
      <a:dk1>
        <a:srgbClr val="000000"/>
      </a:dk1>
      <a:lt1>
        <a:srgbClr val="CFE7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E4F1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1_Default Design">
      <a:majorFont>
        <a:latin typeface="Comic Sans M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3">
        <a:dk1>
          <a:srgbClr val="000000"/>
        </a:dk1>
        <a:lt1>
          <a:srgbClr val="99CC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CAE2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14">
        <a:dk1>
          <a:srgbClr val="000000"/>
        </a:dk1>
        <a:lt1>
          <a:srgbClr val="CFE7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E4F1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4957</TotalTime>
  <Words>1688</Words>
  <Application>Microsoft Macintosh PowerPoint</Application>
  <PresentationFormat>On-screen Show (4:3)</PresentationFormat>
  <Paragraphs>175</Paragraphs>
  <Slides>23</Slides>
  <Notes>0</Notes>
  <HiddenSlides>0</HiddenSlides>
  <MMClips>1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1_Default Design</vt:lpstr>
      <vt:lpstr>Richard David Kann Melanoma Foundation</vt:lpstr>
      <vt:lpstr> Our Mission </vt:lpstr>
      <vt:lpstr> Our Vision </vt:lpstr>
      <vt:lpstr>Facts from the AAD </vt:lpstr>
      <vt:lpstr> More Facts </vt:lpstr>
      <vt:lpstr>Slide 6</vt:lpstr>
      <vt:lpstr> Who Can Get Melanoma? </vt:lpstr>
      <vt:lpstr>Slide 8</vt:lpstr>
      <vt:lpstr>  How Risk Factors Relate to YOU </vt:lpstr>
      <vt:lpstr> The ABC’s of Melanoma </vt:lpstr>
      <vt:lpstr>Slide 11</vt:lpstr>
      <vt:lpstr> Tanning Beds </vt:lpstr>
      <vt:lpstr> 10 Minutes in a Tanning Bed =‘s 4 Hours on the Beach! </vt:lpstr>
      <vt:lpstr> What is UV? </vt:lpstr>
      <vt:lpstr> The Harmful Rays of the Sun </vt:lpstr>
      <vt:lpstr> Sunscreen </vt:lpstr>
      <vt:lpstr>  The “S” Word - SunSmarts™ </vt:lpstr>
      <vt:lpstr> Be Ready for Common Questions </vt:lpstr>
      <vt:lpstr>How to Get the Word Out! </vt:lpstr>
      <vt:lpstr> What can SAM Clubs do? </vt:lpstr>
      <vt:lpstr>“Dear 16 Year Old Me” Today’s Symposium is dedicated to Lauren, with get well wishes.</vt:lpstr>
      <vt:lpstr>As teens, Lauren Race and her friend used tanning beds all week long. They had competitions to see who could get the tannest. Lauren received a stage 4 diagnosis of melanoma at age 24.</vt:lpstr>
      <vt:lpstr> For More Information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Richard David Kann Melanoma Foundation</dc:title>
  <dc:creator>user</dc:creator>
  <cp:lastModifiedBy>lisarichman</cp:lastModifiedBy>
  <cp:revision>55</cp:revision>
  <dcterms:created xsi:type="dcterms:W3CDTF">2015-11-16T23:53:33Z</dcterms:created>
  <dcterms:modified xsi:type="dcterms:W3CDTF">2015-11-16T23:54:19Z</dcterms:modified>
</cp:coreProperties>
</file>