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9" r:id="rId2"/>
    <p:sldId id="258" r:id="rId3"/>
    <p:sldId id="260" r:id="rId4"/>
    <p:sldId id="301" r:id="rId5"/>
    <p:sldId id="302" r:id="rId6"/>
    <p:sldId id="298" r:id="rId7"/>
    <p:sldId id="305" r:id="rId8"/>
    <p:sldId id="293" r:id="rId9"/>
    <p:sldId id="287" r:id="rId10"/>
    <p:sldId id="306" r:id="rId11"/>
    <p:sldId id="307" r:id="rId12"/>
    <p:sldId id="308" r:id="rId13"/>
    <p:sldId id="312" r:id="rId14"/>
    <p:sldId id="288" r:id="rId15"/>
    <p:sldId id="313" r:id="rId16"/>
    <p:sldId id="269" r:id="rId17"/>
  </p:sldIdLst>
  <p:sldSz cx="9144000" cy="6858000" type="screen4x3"/>
  <p:notesSz cx="6946900" cy="9207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44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5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2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3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4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374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8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3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9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27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305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nmanSmal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616575"/>
            <a:ext cx="773113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9" name="Picture 5" descr="logo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48400"/>
            <a:ext cx="1714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7526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Richard David Kann Melanoma Foundation</a:t>
            </a:r>
            <a:br>
              <a:rPr lang="en-US" altLang="en-US" sz="2800" dirty="0" smtClean="0"/>
            </a:b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SunSmart America™ K-12 </a:t>
            </a:r>
            <a:br>
              <a:rPr lang="en-US" altLang="en-US" sz="2800" dirty="0" smtClean="0"/>
            </a:br>
            <a:r>
              <a:rPr lang="en-US" altLang="en-US" sz="2800" dirty="0" smtClean="0"/>
              <a:t>Curriculum and Resources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6600"/>
                </a:solidFill>
              </a:rPr>
              <a:t>Learn and Earn </a:t>
            </a:r>
          </a:p>
          <a:p>
            <a:pPr eaLnBrk="1" hangingPunct="1"/>
            <a:r>
              <a:rPr lang="en-US" altLang="en-US" dirty="0" smtClean="0">
                <a:solidFill>
                  <a:srgbClr val="FF6600"/>
                </a:solidFill>
              </a:rPr>
              <a:t>Professional Development Credits</a:t>
            </a:r>
          </a:p>
        </p:txBody>
      </p:sp>
      <p:pic>
        <p:nvPicPr>
          <p:cNvPr id="6" name="Picture 5" descr="IMG_35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114800"/>
            <a:ext cx="3124200" cy="2342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Sample Classroom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ctr">
              <a:buNone/>
            </a:pPr>
            <a:r>
              <a:rPr lang="en-US" dirty="0" smtClean="0"/>
              <a:t>Activity 1 – Sun Scientist</a:t>
            </a:r>
          </a:p>
          <a:p>
            <a:pPr lvl="1" algn="ctr">
              <a:buNone/>
            </a:pPr>
            <a:endParaRPr lang="en-US" dirty="0" smtClean="0"/>
          </a:p>
          <a:p>
            <a:pPr lvl="1"/>
            <a:r>
              <a:rPr lang="en-US" dirty="0" smtClean="0"/>
              <a:t>Type of Activity: Small Group or Class</a:t>
            </a:r>
          </a:p>
          <a:p>
            <a:pPr lvl="1"/>
            <a:r>
              <a:rPr lang="en-US" dirty="0" smtClean="0"/>
              <a:t>Type of Skill: Compare, Predict</a:t>
            </a:r>
          </a:p>
          <a:p>
            <a:pPr lvl="1"/>
            <a:r>
              <a:rPr lang="en-US" dirty="0" smtClean="0"/>
              <a:t>Learning Skill: Math/Logical</a:t>
            </a:r>
          </a:p>
          <a:p>
            <a:pPr lvl="1"/>
            <a:r>
              <a:rPr lang="en-US" dirty="0" smtClean="0"/>
              <a:t>Materials Needed: 2 pieces of newspaper, 2 pieces of fruit, etc.</a:t>
            </a:r>
          </a:p>
          <a:p>
            <a:pPr lvl="1"/>
            <a:r>
              <a:rPr lang="en-US" dirty="0" smtClean="0"/>
              <a:t>Suggestions: Divide the class into 4 groups…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14 Points Given Upon Completion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b="1" dirty="0" smtClean="0"/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Go to the Richard David Kann Melanoma Foundation website homepage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Click on SunSmart America Training</a:t>
            </a:r>
          </a:p>
          <a:p>
            <a:pPr lvl="1" eaLnBrk="1" hangingPunct="1"/>
            <a:r>
              <a:rPr lang="en-US" altLang="en-US" sz="2000" dirty="0" smtClean="0">
                <a:solidFill>
                  <a:srgbClr val="FF0000"/>
                </a:solidFill>
              </a:rPr>
              <a:t>Teacher/School Nurse Training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Sign Up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n-US" altLang="en-US" sz="2000" dirty="0" smtClean="0">
                <a:solidFill>
                  <a:srgbClr val="FF0000"/>
                </a:solidFill>
              </a:rPr>
              <a:t>When you receive your registration email, follow activation link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Begin Teacher Training </a:t>
            </a:r>
            <a:r>
              <a:rPr lang="en-US" altLang="en-US" sz="1600" dirty="0" smtClean="0">
                <a:solidFill>
                  <a:srgbClr val="FF0000"/>
                </a:solidFill>
              </a:rPr>
              <a:t>(Auto save mode, complete at your own pace)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When </a:t>
            </a:r>
            <a:r>
              <a:rPr lang="en-US" altLang="en-US" sz="2400" dirty="0" smtClean="0">
                <a:solidFill>
                  <a:srgbClr val="FF0000"/>
                </a:solidFill>
              </a:rPr>
              <a:t>complete, </a:t>
            </a:r>
            <a:r>
              <a:rPr lang="en-US" altLang="en-US" sz="2400" dirty="0" smtClean="0">
                <a:solidFill>
                  <a:srgbClr val="FF0000"/>
                </a:solidFill>
              </a:rPr>
              <a:t>return to homepage and simply click on the </a:t>
            </a:r>
            <a:r>
              <a:rPr lang="en-US" altLang="en-US" sz="2400" dirty="0" smtClean="0">
                <a:solidFill>
                  <a:srgbClr val="FF0000"/>
                </a:solidFill>
              </a:rPr>
              <a:t>Curriculum </a:t>
            </a:r>
            <a:r>
              <a:rPr lang="en-US" altLang="en-US" sz="2400" dirty="0" smtClean="0">
                <a:solidFill>
                  <a:srgbClr val="FF0000"/>
                </a:solidFill>
              </a:rPr>
              <a:t>Guides and </a:t>
            </a:r>
            <a:r>
              <a:rPr lang="en-US" altLang="en-US" sz="2400" dirty="0" smtClean="0">
                <a:solidFill>
                  <a:srgbClr val="FF0000"/>
                </a:solidFill>
              </a:rPr>
              <a:t>start saving lives!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Submit work as per the </a:t>
            </a:r>
            <a:r>
              <a:rPr lang="en-US" altLang="en-US" sz="2400" dirty="0" smtClean="0">
                <a:solidFill>
                  <a:srgbClr val="FF0000"/>
                </a:solidFill>
              </a:rPr>
              <a:t>easy deadline schedule</a:t>
            </a:r>
            <a:endParaRPr lang="en-US" altLang="en-US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Receive your credits and have a sun safe life!</a:t>
            </a: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524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Easy Deadlines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5029200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en-US" sz="1800" dirty="0" smtClean="0"/>
              <a:t>Pre-test (before each lesson) and classroom activity schedule</a:t>
            </a:r>
          </a:p>
          <a:p>
            <a:pPr eaLnBrk="1" hangingPunct="1"/>
            <a:r>
              <a:rPr lang="en-US" altLang="en-US" sz="1800" dirty="0" smtClean="0"/>
              <a:t>Lesson 1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</a:t>
            </a:r>
            <a:r>
              <a:rPr lang="en-US" altLang="en-US" sz="1800" dirty="0" smtClean="0">
                <a:solidFill>
                  <a:srgbClr val="FF0000"/>
                </a:solidFill>
              </a:rPr>
              <a:t>: December 18, 2015</a:t>
            </a:r>
          </a:p>
          <a:p>
            <a:pPr eaLnBrk="1" hangingPunct="1"/>
            <a:r>
              <a:rPr lang="en-US" altLang="en-US" sz="1800" dirty="0" smtClean="0"/>
              <a:t>Lesson 2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</a:t>
            </a:r>
            <a:r>
              <a:rPr lang="en-US" altLang="en-US" sz="1800" dirty="0" smtClean="0">
                <a:solidFill>
                  <a:srgbClr val="FF0000"/>
                </a:solidFill>
              </a:rPr>
              <a:t>: January 21, 2016</a:t>
            </a:r>
          </a:p>
          <a:p>
            <a:pPr eaLnBrk="1" hangingPunct="1"/>
            <a:r>
              <a:rPr lang="en-US" altLang="en-US" sz="1800" dirty="0" smtClean="0"/>
              <a:t>Lesson 3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</a:t>
            </a:r>
            <a:r>
              <a:rPr lang="en-US" altLang="en-US" sz="1800" dirty="0" smtClean="0">
                <a:solidFill>
                  <a:srgbClr val="FF0000"/>
                </a:solidFill>
              </a:rPr>
              <a:t>: March 10, 2016</a:t>
            </a:r>
          </a:p>
          <a:p>
            <a:pPr eaLnBrk="1" hangingPunct="1"/>
            <a:r>
              <a:rPr lang="en-US" altLang="en-US" sz="1800" dirty="0" smtClean="0"/>
              <a:t>Lesson 4</a:t>
            </a: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Deadline</a:t>
            </a:r>
            <a:r>
              <a:rPr lang="en-US" altLang="en-US" sz="1800" dirty="0" smtClean="0">
                <a:solidFill>
                  <a:srgbClr val="FF0000"/>
                </a:solidFill>
              </a:rPr>
              <a:t>: April 15, 2016 </a:t>
            </a:r>
            <a:r>
              <a:rPr lang="en-US" altLang="en-US" sz="1800" dirty="0" smtClean="0">
                <a:solidFill>
                  <a:srgbClr val="FF0000"/>
                </a:solidFill>
              </a:rPr>
              <a:t>(for your taxes too!)</a:t>
            </a:r>
            <a:endParaRPr lang="en-US" altLang="en-US" sz="1800" dirty="0" smtClean="0">
              <a:solidFill>
                <a:srgbClr val="FF00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 smtClean="0">
                <a:solidFill>
                  <a:srgbClr val="FF0000"/>
                </a:solidFill>
              </a:rPr>
              <a:t>	NOTE</a:t>
            </a:r>
            <a:r>
              <a:rPr lang="en-US" altLang="en-US" sz="1800" dirty="0" smtClean="0">
                <a:solidFill>
                  <a:srgbClr val="FF0000"/>
                </a:solidFill>
              </a:rPr>
              <a:t>: </a:t>
            </a:r>
            <a:r>
              <a:rPr lang="en-US" altLang="en-US" sz="1700" dirty="0" smtClean="0">
                <a:solidFill>
                  <a:srgbClr val="FF0000"/>
                </a:solidFill>
              </a:rPr>
              <a:t>Lesson 4, administer both Pre and Post test, this is the final lesson!</a:t>
            </a:r>
          </a:p>
          <a:p>
            <a:pPr lvl="1" algn="just" eaLnBrk="1" hangingPunct="1"/>
            <a:endParaRPr lang="en-US" altLang="en-US" sz="2000" dirty="0" smtClean="0">
              <a:solidFill>
                <a:srgbClr val="FF0000"/>
              </a:solidFill>
            </a:endParaRPr>
          </a:p>
          <a:p>
            <a:pPr lvl="1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524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Great Timing for your 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Lucky Students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382000" cy="5029200"/>
          </a:xfrm>
        </p:spPr>
        <p:txBody>
          <a:bodyPr/>
          <a:lstStyle/>
          <a:p>
            <a:pPr lvl="1" algn="just" eaLnBrk="1" hangingPunct="1"/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March 1</a:t>
            </a:r>
            <a:r>
              <a:rPr lang="en-US" altLang="en-US" sz="2000" baseline="30000" dirty="0" smtClean="0">
                <a:solidFill>
                  <a:srgbClr val="FF0000"/>
                </a:solidFill>
              </a:rPr>
              <a:t>st</a:t>
            </a:r>
            <a:r>
              <a:rPr lang="en-US" altLang="en-US" sz="2000" dirty="0" smtClean="0">
                <a:solidFill>
                  <a:srgbClr val="FF0000"/>
                </a:solidFill>
              </a:rPr>
              <a:t> kicks off the countywide </a:t>
            </a: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Melanoma Monday Art Contest in Schools</a:t>
            </a:r>
          </a:p>
          <a:p>
            <a:pPr lvl="1" algn="ctr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April is “</a:t>
            </a:r>
            <a:r>
              <a:rPr lang="en-US" altLang="en-US" sz="2000" dirty="0" smtClean="0">
                <a:solidFill>
                  <a:srgbClr val="FF0000"/>
                </a:solidFill>
              </a:rPr>
              <a:t>RAYS”ing</a:t>
            </a:r>
            <a:r>
              <a:rPr lang="en-US" altLang="en-US" sz="2000" dirty="0" smtClean="0">
                <a:solidFill>
                  <a:srgbClr val="FF0000"/>
                </a:solidFill>
              </a:rPr>
              <a:t> Awareness: Playground Safety/Sun Safety </a:t>
            </a:r>
            <a:r>
              <a:rPr lang="en-US" altLang="en-US" sz="2000" dirty="0" smtClean="0">
                <a:solidFill>
                  <a:srgbClr val="FF0000"/>
                </a:solidFill>
              </a:rPr>
              <a:t>Month </a:t>
            </a:r>
            <a:r>
              <a:rPr lang="en-US" altLang="en-US" sz="2000" dirty="0" smtClean="0">
                <a:solidFill>
                  <a:srgbClr val="FF0000"/>
                </a:solidFill>
              </a:rPr>
              <a:t>in all Palm Beach County Schools</a:t>
            </a:r>
          </a:p>
          <a:p>
            <a:pPr lvl="1" algn="ctr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May is Melanoma Awareness Month Nationwide</a:t>
            </a:r>
          </a:p>
          <a:p>
            <a:pPr lvl="1" algn="ctr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June, July, and August is the long, hot, sun burning summer, but </a:t>
            </a:r>
          </a:p>
          <a:p>
            <a:pPr lvl="1" algn="ctr" eaLnBrk="1" hangingPunct="1">
              <a:buNone/>
            </a:pPr>
            <a:r>
              <a:rPr lang="en-US" altLang="en-US" sz="2000" dirty="0" smtClean="0">
                <a:solidFill>
                  <a:srgbClr val="FF0000"/>
                </a:solidFill>
              </a:rPr>
              <a:t>Not for YOU and YOUR Students!</a:t>
            </a: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900" dirty="0" smtClean="0"/>
              <a:t>This presentation is dedicated to Lauren Race. She wanted everyone to know that being sun safe can save YOUR life!</a:t>
            </a:r>
            <a:br>
              <a:rPr lang="en-US" altLang="en-US" sz="1900" dirty="0" smtClean="0"/>
            </a:br>
            <a:r>
              <a:rPr lang="en-US" altLang="en-US" sz="1900" dirty="0" smtClean="0"/>
              <a:t>Lauren received a stage 4 diagnosis of melanoma at age 24.</a:t>
            </a:r>
          </a:p>
        </p:txBody>
      </p:sp>
      <p:pic>
        <p:nvPicPr>
          <p:cNvPr id="31747" name="Content Placeholder 3" descr="Lauren Rac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849" r="-23849"/>
          <a:stretch>
            <a:fillRect/>
          </a:stretch>
        </p:blipFill>
        <p:spPr>
          <a:xfrm>
            <a:off x="-457200" y="1600200"/>
            <a:ext cx="5680075" cy="3124200"/>
          </a:xfrm>
        </p:spPr>
      </p:pic>
      <p:pic>
        <p:nvPicPr>
          <p:cNvPr id="31748" name="Picture 5" descr="IMG_093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IMG_09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54350" y="340995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524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 Sun Safe!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5029200"/>
          </a:xfrm>
        </p:spPr>
        <p:txBody>
          <a:bodyPr/>
          <a:lstStyle/>
          <a:p>
            <a:pPr lvl="1" algn="just" eaLnBrk="1" hangingPunct="1"/>
            <a:endParaRPr lang="en-US" altLang="en-US" sz="2000" dirty="0" smtClean="0">
              <a:solidFill>
                <a:srgbClr val="FF0000"/>
              </a:solidFill>
            </a:endParaRPr>
          </a:p>
          <a:p>
            <a:pPr lvl="1" eaLnBrk="1" hangingPunct="1">
              <a:buNone/>
            </a:pPr>
            <a:endParaRPr lang="en-US" altLang="en-US" sz="2000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344567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r>
              <a:rPr lang="en-US" altLang="en-US" sz="32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More Information</a:t>
            </a:r>
            <a:r>
              <a:rPr lang="en-US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sz="3200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133600"/>
            <a:ext cx="7010400" cy="3276600"/>
          </a:xfrm>
        </p:spPr>
        <p:txBody>
          <a:bodyPr/>
          <a:lstStyle/>
          <a:p>
            <a:pPr eaLnBrk="1" hangingPunct="1"/>
            <a:endParaRPr lang="en-US" altLang="en-US" sz="2300" dirty="0" smtClean="0"/>
          </a:p>
          <a:p>
            <a:pPr eaLnBrk="1" hangingPunct="1"/>
            <a:r>
              <a:rPr lang="en-US" altLang="en-US" sz="2300" dirty="0" smtClean="0"/>
              <a:t>If you have questions or technical difficulties, please contact me at The Richard David Kann Melanoma Foundation.</a:t>
            </a:r>
          </a:p>
          <a:p>
            <a:pPr eaLnBrk="1" hangingPunct="1"/>
            <a:r>
              <a:rPr lang="en-US" altLang="en-US" sz="2300" dirty="0" smtClean="0"/>
              <a:t>Lisa Richman: 561-655-9655</a:t>
            </a:r>
          </a:p>
          <a:p>
            <a:pPr eaLnBrk="1" hangingPunct="1"/>
            <a:r>
              <a:rPr lang="en-US" altLang="en-US" sz="2300" dirty="0" smtClean="0"/>
              <a:t>lrichman@melanomafoundation.com</a:t>
            </a:r>
          </a:p>
          <a:p>
            <a:pPr eaLnBrk="1" hangingPunct="1"/>
            <a:endParaRPr lang="en-US" altLang="en-US" sz="23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/>
            <a:endParaRPr lang="en-US" altLang="en-US" sz="18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sz="46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It’s “E”asy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Sun Safety </a:t>
            </a: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Education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is Something </a:t>
            </a: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Everyone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Needs to Know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Empower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Yourself &amp; Your Students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u="sng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Easy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Online Implementation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4800" dirty="0" smtClean="0"/>
              <a:t>It’s a Numbers Game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 Lessons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 Independent Objectives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30 minutes to complete each lesson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sz="48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Different Disciplines</a:t>
            </a:r>
            <a:br>
              <a:rPr lang="en-US" altLang="en-US" sz="48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Science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Health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Language Arts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Math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5181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49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Lessons Include:</a:t>
            </a:r>
            <a:br>
              <a:rPr lang="en-US" altLang="en-US" sz="49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Persuasive Writing Activities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Social Studies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Mapping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 Projects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Math Calculations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Graphing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066800"/>
          </a:xfrm>
        </p:spPr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Facts from the AAD</a:t>
            </a:r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295400"/>
            <a:ext cx="7391400" cy="4953000"/>
          </a:xfrm>
        </p:spPr>
        <p:txBody>
          <a:bodyPr/>
          <a:lstStyle/>
          <a:p>
            <a:pPr algn="l">
              <a:buFontTx/>
              <a:buChar char="•"/>
            </a:pPr>
            <a:endParaRPr lang="en-US" sz="18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One person dies from melanoma every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50</a:t>
            </a:r>
            <a:r>
              <a:rPr lang="en-US" sz="2100" dirty="0" smtClean="0">
                <a:ea typeface="ＭＳ Ｐゴシック" pitchFamily="-1" charset="-128"/>
              </a:rPr>
              <a:t> minutes!</a:t>
            </a: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Florida</a:t>
            </a:r>
            <a:r>
              <a:rPr lang="en-US" sz="2100" dirty="0" smtClean="0">
                <a:ea typeface="ＭＳ Ｐゴシック" pitchFamily="-1" charset="-128"/>
              </a:rPr>
              <a:t> is the state with the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second highest incidence</a:t>
            </a:r>
            <a:r>
              <a:rPr lang="en-US" sz="2100" b="1" dirty="0" smtClean="0">
                <a:ea typeface="ＭＳ Ｐゴシック" pitchFamily="-1" charset="-128"/>
              </a:rPr>
              <a:t> </a:t>
            </a:r>
            <a:r>
              <a:rPr lang="en-US" sz="2100" dirty="0" smtClean="0">
                <a:ea typeface="ＭＳ Ｐゴシック" pitchFamily="-1" charset="-128"/>
              </a:rPr>
              <a:t>of melanoma nationwide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ea typeface="ＭＳ Ｐゴシック" pitchFamily="-1" charset="-128"/>
              </a:rPr>
              <a:t>More than one severe sunburn during the first 18 years of life can double your risk of skin cancer</a:t>
            </a: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-1" charset="-128"/>
              </a:rPr>
              <a:t>It’s not an old person’s disease, it is the second most common from of cancer in 15-29 year olds </a:t>
            </a:r>
          </a:p>
          <a:p>
            <a:pPr>
              <a:lnSpc>
                <a:spcPct val="90000"/>
              </a:lnSpc>
            </a:pPr>
            <a:endParaRPr lang="en-US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b="1" u="sng" dirty="0" smtClean="0">
                <a:solidFill>
                  <a:srgbClr val="FF0000"/>
                </a:solidFill>
                <a:ea typeface="ＭＳ Ｐゴシック" pitchFamily="-1" charset="-128"/>
              </a:rPr>
              <a:t>Kids as young as 4 get melanoma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endParaRPr lang="en-US" sz="24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u="sng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 algn="l">
              <a:buFontTx/>
              <a:buChar char="•"/>
            </a:pPr>
            <a:endParaRPr lang="en-US" dirty="0" smtClean="0">
              <a:ea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03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066800"/>
          </a:xfrm>
        </p:spPr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Why is it Critical 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Teach Sun Safety to Kids</a:t>
            </a: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981200"/>
            <a:ext cx="8001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900" b="1" dirty="0" smtClean="0">
                <a:solidFill>
                  <a:srgbClr val="FF0000"/>
                </a:solidFill>
                <a:ea typeface="ＭＳ Ｐゴシック" pitchFamily="-1" charset="-128"/>
              </a:rPr>
              <a:t>During the first 18 years of a child’s life, they are exposed to more sun than they most likely will experience the rest of their lives. </a:t>
            </a:r>
          </a:p>
          <a:p>
            <a:pPr>
              <a:lnSpc>
                <a:spcPct val="90000"/>
              </a:lnSpc>
            </a:pPr>
            <a:endParaRPr lang="en-US" sz="19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solidFill>
                  <a:srgbClr val="FF0000"/>
                </a:solidFill>
                <a:ea typeface="ＭＳ Ｐゴシック" pitchFamily="-1" charset="-128"/>
              </a:rPr>
              <a:t>Their skin is more sensitive to UV Rays.</a:t>
            </a:r>
          </a:p>
          <a:p>
            <a:pPr>
              <a:lnSpc>
                <a:spcPct val="90000"/>
              </a:lnSpc>
            </a:pPr>
            <a:endParaRPr lang="en-US" sz="19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900" b="1" dirty="0" smtClean="0">
                <a:solidFill>
                  <a:srgbClr val="FF0000"/>
                </a:solidFill>
                <a:ea typeface="ＭＳ Ｐゴシック" pitchFamily="-1" charset="-128"/>
              </a:rPr>
              <a:t>This is the time when they are most malleable and the </a:t>
            </a: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knowledge</a:t>
            </a:r>
            <a:r>
              <a:rPr lang="en-US" sz="2200" b="1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we provide will sustain them during adulthood.</a:t>
            </a:r>
          </a:p>
          <a:p>
            <a:pPr>
              <a:lnSpc>
                <a:spcPct val="90000"/>
              </a:lnSpc>
            </a:pPr>
            <a:endParaRPr lang="en-US" sz="18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Like many things that should be taught early on at home, </a:t>
            </a:r>
            <a:r>
              <a:rPr lang="en-US" sz="1800" b="1" i="1" dirty="0" smtClean="0">
                <a:solidFill>
                  <a:srgbClr val="FF0000"/>
                </a:solidFill>
                <a:ea typeface="ＭＳ Ｐゴシック" pitchFamily="-1" charset="-128"/>
              </a:rPr>
              <a:t>and are not</a:t>
            </a:r>
            <a:r>
              <a:rPr lang="en-US" sz="1800" b="1" dirty="0" smtClean="0">
                <a:solidFill>
                  <a:srgbClr val="FF0000"/>
                </a:solidFill>
                <a:ea typeface="ＭＳ Ｐゴシック" pitchFamily="-1" charset="-128"/>
              </a:rPr>
              <a:t>, teachers have the opportunity to affect change and make a difference!</a:t>
            </a:r>
            <a:r>
              <a:rPr lang="en-US" sz="2200" b="1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endParaRPr lang="en-US" sz="24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u="sng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endParaRPr lang="en-US" sz="2100" b="1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 algn="l">
              <a:buFontTx/>
              <a:buChar char="•"/>
            </a:pPr>
            <a:endParaRPr lang="en-US" dirty="0" smtClean="0">
              <a:ea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03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609600"/>
            <a:ext cx="784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A Sunburn is a </a:t>
            </a:r>
            <a:r>
              <a:rPr lang="en-US" sz="3200" u="sng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First Degree Burn!</a:t>
            </a:r>
            <a:endParaRPr lang="en-US" sz="3200" u="sng" spc="3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pic>
        <p:nvPicPr>
          <p:cNvPr id="16387" name="Picture 6" descr="sunburn gi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28939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Z:\Hand Outs\burnt body t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81400"/>
            <a:ext cx="19812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Hand Outs\burnt body ki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099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2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To Expect From Each Lesson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b="1" dirty="0" smtClean="0"/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Name </a:t>
            </a:r>
            <a:r>
              <a:rPr lang="en-US" altLang="en-US" sz="2400" dirty="0" smtClean="0">
                <a:solidFill>
                  <a:srgbClr val="FF0000"/>
                </a:solidFill>
              </a:rPr>
              <a:t>of Lesson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Benchmark Correlations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Pre-Assessment (“Who can tell me…”)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Discussion (Explanation)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Vocabulary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1-3 Different </a:t>
            </a:r>
            <a:r>
              <a:rPr lang="en-US" altLang="en-US" sz="2400" dirty="0" smtClean="0">
                <a:solidFill>
                  <a:srgbClr val="FF0000"/>
                </a:solidFill>
              </a:rPr>
              <a:t>School </a:t>
            </a:r>
            <a:r>
              <a:rPr lang="en-US" altLang="en-US" sz="2400" dirty="0" smtClean="0">
                <a:solidFill>
                  <a:srgbClr val="FF0000"/>
                </a:solidFill>
              </a:rPr>
              <a:t>Activities 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Home </a:t>
            </a:r>
            <a:r>
              <a:rPr lang="en-US" altLang="en-US" sz="2400" dirty="0" smtClean="0">
                <a:solidFill>
                  <a:srgbClr val="FF0000"/>
                </a:solidFill>
              </a:rPr>
              <a:t>Activities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Supporting information students may share with parents</a:t>
            </a:r>
          </a:p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</a:rPr>
              <a:t>Resources</a:t>
            </a:r>
            <a:endParaRPr lang="en-US" altLang="en-US" sz="2400" dirty="0" smtClean="0"/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4">
      <a:dk1>
        <a:srgbClr val="000000"/>
      </a:dk1>
      <a:lt1>
        <a:srgbClr val="CFE7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E4F1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99CC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AE2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CFE7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E4F1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5229</TotalTime>
  <Words>462</Words>
  <Application>Microsoft Office PowerPoint</Application>
  <PresentationFormat>On-screen Show (4:3)</PresentationFormat>
  <Paragraphs>126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1_Default Design</vt:lpstr>
      <vt:lpstr>Richard David Kann Melanoma Foundation  SunSmart America™ K-12  Curriculum and Resources</vt:lpstr>
      <vt:lpstr>   It’s “E”asy  Sun Safety Education is Something Everyone Needs to Know  Empower Yourself &amp; Your Students  Easy Online Implementation   </vt:lpstr>
      <vt:lpstr>   It’s a Numbers Game  4 Lessons  4 Independent Objectives  30 minutes to complete each lesson    </vt:lpstr>
      <vt:lpstr>    Different Disciplines  Science Health Language Arts Math     </vt:lpstr>
      <vt:lpstr>   Lessons Include:  Persuasive Writing Activities Social Studies Mapping Art Projects Math Calculations Graphing    </vt:lpstr>
      <vt:lpstr>Facts from the AAD </vt:lpstr>
      <vt:lpstr>Why is it Critical  to Teach Sun Safety to Kids</vt:lpstr>
      <vt:lpstr>PowerPoint Presentation</vt:lpstr>
      <vt:lpstr> What To Expect From Each Lesson </vt:lpstr>
      <vt:lpstr>Sample Classroom Activity</vt:lpstr>
      <vt:lpstr> 14 Points Given Upon Completion </vt:lpstr>
      <vt:lpstr> Easy Deadlines  </vt:lpstr>
      <vt:lpstr> Great Timing for your  Lucky Students  </vt:lpstr>
      <vt:lpstr>This presentation is dedicated to Lauren Race. She wanted everyone to know that being sun safe can save YOUR life! Lauren received a stage 4 diagnosis of melanoma at age 24.</vt:lpstr>
      <vt:lpstr> Be Sun Safe! </vt:lpstr>
      <vt:lpstr> For More Information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Richard David Kann Melanoma Foundation</dc:title>
  <dc:creator>user</dc:creator>
  <cp:lastModifiedBy>Lisa Richman, ED</cp:lastModifiedBy>
  <cp:revision>62</cp:revision>
  <cp:lastPrinted>2015-10-22T16:27:20Z</cp:lastPrinted>
  <dcterms:created xsi:type="dcterms:W3CDTF">2015-10-22T12:48:51Z</dcterms:created>
  <dcterms:modified xsi:type="dcterms:W3CDTF">2015-10-22T17:53:25Z</dcterms:modified>
</cp:coreProperties>
</file>