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9" r:id="rId2"/>
    <p:sldId id="258" r:id="rId3"/>
    <p:sldId id="260" r:id="rId4"/>
    <p:sldId id="301" r:id="rId5"/>
    <p:sldId id="302" r:id="rId6"/>
    <p:sldId id="298" r:id="rId7"/>
    <p:sldId id="305" r:id="rId8"/>
    <p:sldId id="293" r:id="rId9"/>
    <p:sldId id="287" r:id="rId10"/>
    <p:sldId id="306" r:id="rId11"/>
    <p:sldId id="307" r:id="rId12"/>
    <p:sldId id="308" r:id="rId13"/>
    <p:sldId id="312" r:id="rId14"/>
    <p:sldId id="288" r:id="rId15"/>
    <p:sldId id="313" r:id="rId16"/>
    <p:sldId id="269" r:id="rId17"/>
  </p:sldIdLst>
  <p:sldSz cx="9144000" cy="6858000" type="screen4x3"/>
  <p:notesSz cx="6946900" cy="92075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456" y="6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7509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01275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08312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7949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33740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1879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61392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48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24990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45273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630502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w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99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unmanSmall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5616575"/>
            <a:ext cx="773113" cy="108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pic>
        <p:nvPicPr>
          <p:cNvPr id="1029" name="Picture 5" descr="logo1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248400"/>
            <a:ext cx="171450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0099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0099"/>
          </a:solidFill>
          <a:latin typeface="Comic Sans MS" pitchFamily="66" charset="0"/>
          <a:ea typeface="ＭＳ Ｐゴシック" pitchFamily="-65" charset="-128"/>
          <a:cs typeface="ＭＳ Ｐゴシック" pitchFamily="-65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0099"/>
          </a:solidFill>
          <a:latin typeface="Comic Sans MS" pitchFamily="66" charset="0"/>
          <a:ea typeface="ＭＳ Ｐゴシック" pitchFamily="-65" charset="-128"/>
          <a:cs typeface="ＭＳ Ｐゴシック" pitchFamily="-65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0099"/>
          </a:solidFill>
          <a:latin typeface="Comic Sans MS" pitchFamily="66" charset="0"/>
          <a:ea typeface="ＭＳ Ｐゴシック" pitchFamily="-65" charset="-128"/>
          <a:cs typeface="ＭＳ Ｐゴシック" pitchFamily="-65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0099"/>
          </a:solidFill>
          <a:latin typeface="Comic Sans MS" pitchFamily="66" charset="0"/>
          <a:ea typeface="ＭＳ Ｐゴシック" pitchFamily="-65" charset="-128"/>
          <a:cs typeface="ＭＳ Ｐゴシック" pitchFamily="-65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3600" b="1">
          <a:solidFill>
            <a:srgbClr val="000099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 b="1">
          <a:solidFill>
            <a:srgbClr val="000099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 b="1">
          <a:solidFill>
            <a:srgbClr val="000099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 b="1">
          <a:solidFill>
            <a:srgbClr val="000099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pitchFamily="-65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pitchFamily="-65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pitchFamily="-65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65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762000"/>
            <a:ext cx="7772400" cy="1752600"/>
          </a:xfrm>
        </p:spPr>
        <p:txBody>
          <a:bodyPr/>
          <a:lstStyle/>
          <a:p>
            <a:pPr eaLnBrk="1" hangingPunct="1"/>
            <a:r>
              <a:rPr lang="en-US" altLang="en-US" sz="2800" dirty="0" smtClean="0"/>
              <a:t>Richard David Kann Melanoma Foundation</a:t>
            </a:r>
            <a:br>
              <a:rPr lang="en-US" altLang="en-US" sz="2800" dirty="0" smtClean="0"/>
            </a:br>
            <a:r>
              <a:rPr lang="en-US" altLang="en-US" sz="2800" dirty="0" smtClean="0"/>
              <a:t/>
            </a:r>
            <a:br>
              <a:rPr lang="en-US" altLang="en-US" sz="2800" dirty="0" smtClean="0"/>
            </a:br>
            <a:r>
              <a:rPr lang="en-US" altLang="en-US" sz="2800" dirty="0" smtClean="0"/>
              <a:t>SunSmart America™ </a:t>
            </a:r>
            <a:r>
              <a:rPr lang="en-US" altLang="en-US" sz="2800" dirty="0" smtClean="0"/>
              <a:t>Secondary School </a:t>
            </a:r>
            <a:r>
              <a:rPr lang="en-US" altLang="en-US" sz="2800" dirty="0" smtClean="0"/>
              <a:t/>
            </a:r>
            <a:br>
              <a:rPr lang="en-US" altLang="en-US" sz="2800" dirty="0" smtClean="0"/>
            </a:br>
            <a:r>
              <a:rPr lang="en-US" altLang="en-US" sz="2800" dirty="0" smtClean="0"/>
              <a:t>Curriculum and Resources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2743200"/>
            <a:ext cx="6400800" cy="1752600"/>
          </a:xfrm>
        </p:spPr>
        <p:txBody>
          <a:bodyPr/>
          <a:lstStyle/>
          <a:p>
            <a:pPr eaLnBrk="1" hangingPunct="1"/>
            <a:r>
              <a:rPr lang="en-US" altLang="en-US" dirty="0" smtClean="0">
                <a:solidFill>
                  <a:srgbClr val="FF6600"/>
                </a:solidFill>
              </a:rPr>
              <a:t>Learn and Earn </a:t>
            </a:r>
          </a:p>
          <a:p>
            <a:pPr eaLnBrk="1" hangingPunct="1"/>
            <a:r>
              <a:rPr lang="en-US" altLang="en-US" dirty="0" smtClean="0">
                <a:solidFill>
                  <a:srgbClr val="FF6600"/>
                </a:solidFill>
              </a:rPr>
              <a:t>Professional Development Credits</a:t>
            </a:r>
          </a:p>
        </p:txBody>
      </p:sp>
      <p:pic>
        <p:nvPicPr>
          <p:cNvPr id="6" name="Picture 5" descr="IMG_359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0" y="4114800"/>
            <a:ext cx="3124200" cy="23427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Sample Classroom Activity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 algn="ctr">
              <a:buNone/>
            </a:pPr>
            <a:r>
              <a:rPr lang="en-US" dirty="0" smtClean="0"/>
              <a:t>Topic/Lesson </a:t>
            </a:r>
            <a:r>
              <a:rPr lang="en-US" dirty="0" smtClean="0"/>
              <a:t>1 – </a:t>
            </a:r>
            <a:r>
              <a:rPr lang="en-US" dirty="0" smtClean="0"/>
              <a:t>The Skin</a:t>
            </a:r>
            <a:endParaRPr lang="en-US" dirty="0" smtClean="0"/>
          </a:p>
          <a:p>
            <a:pPr lvl="1" algn="ctr">
              <a:buNone/>
            </a:pPr>
            <a:endParaRPr lang="en-US" dirty="0" smtClean="0"/>
          </a:p>
          <a:p>
            <a:pPr lvl="1"/>
            <a:r>
              <a:rPr lang="en-US" dirty="0" smtClean="0"/>
              <a:t>Knowledge Objectives</a:t>
            </a:r>
            <a:endParaRPr lang="en-US" dirty="0" smtClean="0"/>
          </a:p>
          <a:p>
            <a:pPr lvl="1"/>
            <a:r>
              <a:rPr lang="en-US" dirty="0" smtClean="0"/>
              <a:t>Behavioral Objectives</a:t>
            </a:r>
            <a:endParaRPr lang="en-US" dirty="0" smtClean="0"/>
          </a:p>
          <a:p>
            <a:pPr lvl="1"/>
            <a:r>
              <a:rPr lang="en-US" dirty="0" smtClean="0"/>
              <a:t>Learning </a:t>
            </a:r>
            <a:r>
              <a:rPr lang="en-US" dirty="0" smtClean="0"/>
              <a:t>Objectives</a:t>
            </a:r>
            <a:endParaRPr lang="en-US" dirty="0" smtClean="0"/>
          </a:p>
          <a:p>
            <a:pPr lvl="1"/>
            <a:r>
              <a:rPr lang="en-US" dirty="0" smtClean="0"/>
              <a:t>Materials </a:t>
            </a:r>
            <a:r>
              <a:rPr lang="en-US" dirty="0" smtClean="0"/>
              <a:t>Needed</a:t>
            </a:r>
            <a:endParaRPr lang="en-US" dirty="0" smtClean="0"/>
          </a:p>
          <a:p>
            <a:pPr lvl="1"/>
            <a:r>
              <a:rPr lang="en-US" dirty="0" smtClean="0"/>
              <a:t>Procedure</a:t>
            </a:r>
          </a:p>
          <a:p>
            <a:pPr marL="457200" lvl="1" indent="0">
              <a:buNone/>
            </a:pPr>
            <a:endParaRPr lang="en-US" dirty="0" smtClean="0"/>
          </a:p>
          <a:p>
            <a:pPr lvl="1">
              <a:buNone/>
            </a:pPr>
            <a:r>
              <a:rPr lang="en-US" sz="1800" dirty="0" smtClean="0"/>
              <a:t>Note: Answer keys are provided for all work</a:t>
            </a:r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38100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/>
            </a:r>
            <a:br>
              <a:rPr lang="en-US" altLang="en-US" dirty="0" smtClean="0"/>
            </a:br>
            <a: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14 Points Given Upon Completion</a:t>
            </a:r>
            <a:r>
              <a:rPr lang="en-US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en-US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en-US" altLang="en-US" dirty="0" smtClean="0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066800"/>
            <a:ext cx="8229600" cy="4525963"/>
          </a:xfrm>
        </p:spPr>
        <p:txBody>
          <a:bodyPr/>
          <a:lstStyle/>
          <a:p>
            <a:pPr marL="0" indent="0" eaLnBrk="1" hangingPunct="1">
              <a:buNone/>
            </a:pPr>
            <a:endParaRPr lang="en-US" altLang="en-US" sz="1800" b="1" dirty="0" smtClean="0"/>
          </a:p>
          <a:p>
            <a:pPr eaLnBrk="1" hangingPunct="1"/>
            <a:r>
              <a:rPr lang="en-US" altLang="en-US" sz="2400" dirty="0" smtClean="0">
                <a:solidFill>
                  <a:srgbClr val="FF0000"/>
                </a:solidFill>
              </a:rPr>
              <a:t>Go to the Richard David Kann Melanoma Foundation website homepage</a:t>
            </a:r>
          </a:p>
          <a:p>
            <a:pPr eaLnBrk="1" hangingPunct="1"/>
            <a:r>
              <a:rPr lang="en-US" altLang="en-US" sz="2400" dirty="0" smtClean="0">
                <a:solidFill>
                  <a:srgbClr val="FF0000"/>
                </a:solidFill>
              </a:rPr>
              <a:t>Click on SunSmart America Training</a:t>
            </a:r>
          </a:p>
          <a:p>
            <a:pPr lvl="1" eaLnBrk="1" hangingPunct="1"/>
            <a:r>
              <a:rPr lang="en-US" altLang="en-US" sz="2000" dirty="0" smtClean="0">
                <a:solidFill>
                  <a:srgbClr val="FF0000"/>
                </a:solidFill>
              </a:rPr>
              <a:t>Teacher/School Nurse Training</a:t>
            </a:r>
          </a:p>
          <a:p>
            <a:pPr eaLnBrk="1" hangingPunct="1"/>
            <a:r>
              <a:rPr lang="en-US" altLang="en-US" sz="2400" dirty="0" smtClean="0">
                <a:solidFill>
                  <a:srgbClr val="FF0000"/>
                </a:solidFill>
              </a:rPr>
              <a:t>Sign Up</a:t>
            </a:r>
          </a:p>
          <a:p>
            <a:pPr lvl="1" eaLnBrk="1" hangingPunct="1"/>
            <a:r>
              <a:rPr lang="en-US" altLang="en-US" sz="2000" dirty="0" smtClean="0">
                <a:solidFill>
                  <a:srgbClr val="FF0000"/>
                </a:solidFill>
              </a:rPr>
              <a:t>When you receive your registration email, follow activation link</a:t>
            </a:r>
          </a:p>
          <a:p>
            <a:pPr eaLnBrk="1" hangingPunct="1"/>
            <a:r>
              <a:rPr lang="en-US" altLang="en-US" sz="2400" dirty="0" smtClean="0">
                <a:solidFill>
                  <a:srgbClr val="FF0000"/>
                </a:solidFill>
              </a:rPr>
              <a:t>Begin Teacher Training </a:t>
            </a:r>
            <a:r>
              <a:rPr lang="en-US" altLang="en-US" sz="1600" dirty="0" smtClean="0">
                <a:solidFill>
                  <a:srgbClr val="FF0000"/>
                </a:solidFill>
              </a:rPr>
              <a:t>(Auto save mode, complete at your own pace)</a:t>
            </a:r>
          </a:p>
          <a:p>
            <a:pPr eaLnBrk="1" hangingPunct="1"/>
            <a:r>
              <a:rPr lang="en-US" altLang="en-US" sz="2400" dirty="0" smtClean="0">
                <a:solidFill>
                  <a:srgbClr val="FF0000"/>
                </a:solidFill>
              </a:rPr>
              <a:t>When complete, return to homepage and simply click on the Curriculum Guides and start saving lives!</a:t>
            </a:r>
          </a:p>
          <a:p>
            <a:pPr eaLnBrk="1" hangingPunct="1"/>
            <a:r>
              <a:rPr lang="en-US" altLang="en-US" sz="2400" dirty="0" smtClean="0">
                <a:solidFill>
                  <a:srgbClr val="FF0000"/>
                </a:solidFill>
              </a:rPr>
              <a:t>Submit work as per the easy deadline schedule</a:t>
            </a:r>
          </a:p>
          <a:p>
            <a:pPr eaLnBrk="1" hangingPunct="1"/>
            <a:r>
              <a:rPr lang="en-US" altLang="en-US" sz="2400" dirty="0" smtClean="0">
                <a:solidFill>
                  <a:srgbClr val="FF0000"/>
                </a:solidFill>
              </a:rPr>
              <a:t>Receive your credits and have a sun safe life!</a:t>
            </a:r>
          </a:p>
          <a:p>
            <a:pPr marL="0" indent="0" eaLnBrk="1" hangingPunct="1">
              <a:buNone/>
            </a:pPr>
            <a:endParaRPr lang="en-US" altLang="en-US" sz="1800" dirty="0" smtClean="0"/>
          </a:p>
          <a:p>
            <a:pPr eaLnBrk="1" hangingPunct="1">
              <a:buFontTx/>
              <a:buAutoNum type="arabicPeriod" startAt="3"/>
            </a:pPr>
            <a:endParaRPr lang="en-US" altLang="en-US" sz="1800" b="1" dirty="0" smtClean="0"/>
          </a:p>
          <a:p>
            <a:pPr eaLnBrk="1" hangingPunct="1">
              <a:buFontTx/>
              <a:buAutoNum type="arabicPeriod" startAt="3"/>
            </a:pPr>
            <a:endParaRPr lang="en-US" altLang="en-US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381000"/>
            <a:ext cx="8229600" cy="1524000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/>
            </a:r>
            <a:br>
              <a:rPr lang="en-US" altLang="en-US" dirty="0" smtClean="0"/>
            </a:br>
            <a: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Easy Deadlines</a:t>
            </a:r>
            <a:b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en-US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en-US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en-US" altLang="en-US" dirty="0" smtClean="0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828800"/>
            <a:ext cx="8382000" cy="5029200"/>
          </a:xfrm>
        </p:spPr>
        <p:txBody>
          <a:bodyPr/>
          <a:lstStyle/>
          <a:p>
            <a:pPr marL="0" indent="0" algn="ctr" eaLnBrk="1" hangingPunct="1">
              <a:buNone/>
            </a:pPr>
            <a:r>
              <a:rPr lang="en-US" altLang="en-US" sz="1800" dirty="0" smtClean="0"/>
              <a:t>Pre-test (before each lesson) and classroom activity schedule</a:t>
            </a:r>
          </a:p>
          <a:p>
            <a:pPr eaLnBrk="1" hangingPunct="1"/>
            <a:r>
              <a:rPr lang="en-US" altLang="en-US" sz="1800" dirty="0" smtClean="0"/>
              <a:t>Lesson 1</a:t>
            </a:r>
          </a:p>
          <a:p>
            <a:pPr marL="457200" lvl="1" indent="0" eaLnBrk="1" hangingPunct="1">
              <a:buNone/>
            </a:pPr>
            <a:r>
              <a:rPr lang="en-US" altLang="en-US" sz="1800" dirty="0" smtClean="0">
                <a:solidFill>
                  <a:srgbClr val="FF0000"/>
                </a:solidFill>
              </a:rPr>
              <a:t>	Deadline: December 18, 2015</a:t>
            </a:r>
          </a:p>
          <a:p>
            <a:pPr eaLnBrk="1" hangingPunct="1"/>
            <a:r>
              <a:rPr lang="en-US" altLang="en-US" sz="1800" dirty="0" smtClean="0"/>
              <a:t>Lesson 2</a:t>
            </a:r>
          </a:p>
          <a:p>
            <a:pPr marL="457200" lvl="1" indent="0" eaLnBrk="1" hangingPunct="1">
              <a:buNone/>
            </a:pPr>
            <a:r>
              <a:rPr lang="en-US" altLang="en-US" sz="1800" dirty="0" smtClean="0">
                <a:solidFill>
                  <a:srgbClr val="FF0000"/>
                </a:solidFill>
              </a:rPr>
              <a:t>	Deadline: January 21, 2016</a:t>
            </a:r>
          </a:p>
          <a:p>
            <a:pPr eaLnBrk="1" hangingPunct="1"/>
            <a:r>
              <a:rPr lang="en-US" altLang="en-US" sz="1800" dirty="0" smtClean="0"/>
              <a:t>Lesson 3</a:t>
            </a:r>
          </a:p>
          <a:p>
            <a:pPr marL="457200" lvl="1" indent="0" eaLnBrk="1" hangingPunct="1">
              <a:buNone/>
            </a:pPr>
            <a:r>
              <a:rPr lang="en-US" altLang="en-US" sz="1800" dirty="0" smtClean="0">
                <a:solidFill>
                  <a:srgbClr val="FF0000"/>
                </a:solidFill>
              </a:rPr>
              <a:t>	Deadline: March 10, 2016</a:t>
            </a:r>
          </a:p>
          <a:p>
            <a:pPr eaLnBrk="1" hangingPunct="1"/>
            <a:r>
              <a:rPr lang="en-US" altLang="en-US" sz="1800" dirty="0" smtClean="0"/>
              <a:t>Lesson </a:t>
            </a:r>
            <a:r>
              <a:rPr lang="en-US" altLang="en-US" sz="1800" dirty="0" smtClean="0"/>
              <a:t>4</a:t>
            </a:r>
            <a:endParaRPr lang="en-US" altLang="en-US" sz="1800" dirty="0" smtClean="0"/>
          </a:p>
          <a:p>
            <a:pPr marL="457200" lvl="1" indent="0" eaLnBrk="1" hangingPunct="1">
              <a:buNone/>
            </a:pPr>
            <a:r>
              <a:rPr lang="en-US" altLang="en-US" sz="1800" dirty="0" smtClean="0">
                <a:solidFill>
                  <a:srgbClr val="FF0000"/>
                </a:solidFill>
              </a:rPr>
              <a:t>	Deadline: April 15, 2016 (for your taxes too</a:t>
            </a:r>
            <a:r>
              <a:rPr lang="en-US" altLang="en-US" sz="1800" dirty="0" smtClean="0">
                <a:solidFill>
                  <a:srgbClr val="FF0000"/>
                </a:solidFill>
              </a:rPr>
              <a:t>!)</a:t>
            </a:r>
            <a:endParaRPr lang="en-US" altLang="en-US" sz="1800" dirty="0">
              <a:solidFill>
                <a:srgbClr val="FF0000"/>
              </a:solidFill>
            </a:endParaRPr>
          </a:p>
          <a:p>
            <a:pPr eaLnBrk="1" hangingPunct="1"/>
            <a:r>
              <a:rPr lang="en-US" altLang="en-US" sz="1800" dirty="0"/>
              <a:t>Lesson </a:t>
            </a:r>
            <a:r>
              <a:rPr lang="en-US" altLang="en-US" sz="1800" dirty="0" smtClean="0"/>
              <a:t>5</a:t>
            </a:r>
            <a:endParaRPr lang="en-US" altLang="en-US" sz="1800" dirty="0"/>
          </a:p>
          <a:p>
            <a:pPr marL="457200" lvl="1" indent="0" eaLnBrk="1" hangingPunct="1">
              <a:buNone/>
            </a:pPr>
            <a:r>
              <a:rPr lang="en-US" altLang="en-US" sz="1800" dirty="0">
                <a:solidFill>
                  <a:srgbClr val="FF0000"/>
                </a:solidFill>
              </a:rPr>
              <a:t>	Deadline: </a:t>
            </a:r>
            <a:r>
              <a:rPr lang="en-US" altLang="en-US" sz="1800" dirty="0" smtClean="0">
                <a:solidFill>
                  <a:srgbClr val="FF0000"/>
                </a:solidFill>
              </a:rPr>
              <a:t>May 12, 2016</a:t>
            </a:r>
            <a:endParaRPr lang="en-US" altLang="en-US" sz="1800" dirty="0" smtClean="0">
              <a:solidFill>
                <a:srgbClr val="FF0000"/>
              </a:solidFill>
            </a:endParaRPr>
          </a:p>
          <a:p>
            <a:pPr marL="457200" lvl="1" indent="0" eaLnBrk="1" hangingPunct="1">
              <a:buNone/>
            </a:pPr>
            <a:r>
              <a:rPr lang="en-US" altLang="en-US" sz="1800" dirty="0" smtClean="0">
                <a:solidFill>
                  <a:srgbClr val="FF0000"/>
                </a:solidFill>
              </a:rPr>
              <a:t>	NOTE: </a:t>
            </a:r>
            <a:r>
              <a:rPr lang="en-US" altLang="en-US" sz="1700" dirty="0" smtClean="0">
                <a:solidFill>
                  <a:srgbClr val="FF0000"/>
                </a:solidFill>
              </a:rPr>
              <a:t>Lesson </a:t>
            </a:r>
            <a:r>
              <a:rPr lang="en-US" altLang="en-US" sz="1700" dirty="0" smtClean="0">
                <a:solidFill>
                  <a:srgbClr val="FF0000"/>
                </a:solidFill>
              </a:rPr>
              <a:t>5, </a:t>
            </a:r>
            <a:r>
              <a:rPr lang="en-US" altLang="en-US" sz="1700" dirty="0" smtClean="0">
                <a:solidFill>
                  <a:srgbClr val="FF0000"/>
                </a:solidFill>
              </a:rPr>
              <a:t>administer both Pre and Post test, this is the final lesson!</a:t>
            </a:r>
          </a:p>
          <a:p>
            <a:pPr lvl="1" algn="just" eaLnBrk="1" hangingPunct="1"/>
            <a:endParaRPr lang="en-US" altLang="en-US" sz="2000" dirty="0" smtClean="0">
              <a:solidFill>
                <a:srgbClr val="FF0000"/>
              </a:solidFill>
            </a:endParaRPr>
          </a:p>
          <a:p>
            <a:pPr lvl="1" eaLnBrk="1" hangingPunct="1">
              <a:buNone/>
            </a:pPr>
            <a:endParaRPr lang="en-US" altLang="en-US" sz="2000" dirty="0" smtClean="0">
              <a:solidFill>
                <a:srgbClr val="FF0000"/>
              </a:solidFill>
            </a:endParaRPr>
          </a:p>
          <a:p>
            <a:pPr marL="0" indent="0" eaLnBrk="1" hangingPunct="1">
              <a:buNone/>
            </a:pPr>
            <a:endParaRPr lang="en-US" altLang="en-US" sz="1800" dirty="0" smtClean="0"/>
          </a:p>
          <a:p>
            <a:pPr eaLnBrk="1" hangingPunct="1">
              <a:buFontTx/>
              <a:buAutoNum type="arabicPeriod" startAt="3"/>
            </a:pPr>
            <a:endParaRPr lang="en-US" altLang="en-US" sz="1800" b="1" dirty="0" smtClean="0"/>
          </a:p>
          <a:p>
            <a:pPr eaLnBrk="1" hangingPunct="1">
              <a:buFontTx/>
              <a:buAutoNum type="arabicPeriod" startAt="3"/>
            </a:pPr>
            <a:endParaRPr lang="en-US" altLang="en-US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381000"/>
            <a:ext cx="8229600" cy="1524000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/>
            </a:r>
            <a:br>
              <a:rPr lang="en-US" altLang="en-US" dirty="0" smtClean="0"/>
            </a:br>
            <a: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Great Timing for your </a:t>
            </a:r>
            <a:b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Lucky Students</a:t>
            </a:r>
            <a:b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en-US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en-US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en-US" altLang="en-US" dirty="0" smtClean="0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676400"/>
            <a:ext cx="8382000" cy="5029200"/>
          </a:xfrm>
        </p:spPr>
        <p:txBody>
          <a:bodyPr/>
          <a:lstStyle/>
          <a:p>
            <a:pPr lvl="1" algn="just" eaLnBrk="1" hangingPunct="1"/>
            <a:endParaRPr lang="en-US" altLang="en-US" sz="2000" dirty="0" smtClean="0">
              <a:solidFill>
                <a:srgbClr val="FF0000"/>
              </a:solidFill>
            </a:endParaRPr>
          </a:p>
          <a:p>
            <a:pPr lvl="1" algn="ctr" eaLnBrk="1" hangingPunct="1">
              <a:buNone/>
            </a:pPr>
            <a:r>
              <a:rPr lang="en-US" altLang="en-US" sz="2000" dirty="0" smtClean="0">
                <a:solidFill>
                  <a:srgbClr val="FF0000"/>
                </a:solidFill>
              </a:rPr>
              <a:t>March 1</a:t>
            </a:r>
            <a:r>
              <a:rPr lang="en-US" altLang="en-US" sz="2000" baseline="30000" dirty="0" smtClean="0">
                <a:solidFill>
                  <a:srgbClr val="FF0000"/>
                </a:solidFill>
              </a:rPr>
              <a:t>st</a:t>
            </a:r>
            <a:r>
              <a:rPr lang="en-US" altLang="en-US" sz="2000" dirty="0" smtClean="0">
                <a:solidFill>
                  <a:srgbClr val="FF0000"/>
                </a:solidFill>
              </a:rPr>
              <a:t> kicks off the countywide </a:t>
            </a:r>
          </a:p>
          <a:p>
            <a:pPr lvl="1" algn="ctr" eaLnBrk="1" hangingPunct="1">
              <a:buNone/>
            </a:pPr>
            <a:r>
              <a:rPr lang="en-US" altLang="en-US" sz="2000" dirty="0" smtClean="0">
                <a:solidFill>
                  <a:srgbClr val="FF0000"/>
                </a:solidFill>
              </a:rPr>
              <a:t>Melanoma Monday Art Contest in Schools</a:t>
            </a:r>
          </a:p>
          <a:p>
            <a:pPr lvl="1" algn="ctr" eaLnBrk="1" hangingPunct="1">
              <a:buNone/>
            </a:pPr>
            <a:endParaRPr lang="en-US" altLang="en-US" sz="2000" dirty="0" smtClean="0">
              <a:solidFill>
                <a:srgbClr val="FF0000"/>
              </a:solidFill>
            </a:endParaRPr>
          </a:p>
          <a:p>
            <a:pPr lvl="1" algn="ctr" eaLnBrk="1" hangingPunct="1">
              <a:buNone/>
            </a:pPr>
            <a:r>
              <a:rPr lang="en-US" altLang="en-US" sz="2000" dirty="0" smtClean="0">
                <a:solidFill>
                  <a:srgbClr val="FF0000"/>
                </a:solidFill>
              </a:rPr>
              <a:t>April is “RAYS”ing Awareness: Playground Safety/Sun Safety Month in all Palm Beach County Schools</a:t>
            </a:r>
          </a:p>
          <a:p>
            <a:pPr lvl="1" algn="ctr" eaLnBrk="1" hangingPunct="1">
              <a:buNone/>
            </a:pPr>
            <a:endParaRPr lang="en-US" altLang="en-US" sz="2000" dirty="0" smtClean="0">
              <a:solidFill>
                <a:srgbClr val="FF0000"/>
              </a:solidFill>
            </a:endParaRPr>
          </a:p>
          <a:p>
            <a:pPr lvl="1" algn="ctr" eaLnBrk="1" hangingPunct="1">
              <a:buNone/>
            </a:pPr>
            <a:r>
              <a:rPr lang="en-US" altLang="en-US" sz="2000" dirty="0" smtClean="0">
                <a:solidFill>
                  <a:srgbClr val="FF0000"/>
                </a:solidFill>
              </a:rPr>
              <a:t>May is Melanoma Awareness Month Nationwide</a:t>
            </a:r>
          </a:p>
          <a:p>
            <a:pPr lvl="1" algn="ctr" eaLnBrk="1" hangingPunct="1">
              <a:buNone/>
            </a:pPr>
            <a:endParaRPr lang="en-US" altLang="en-US" sz="2000" dirty="0" smtClean="0">
              <a:solidFill>
                <a:srgbClr val="FF0000"/>
              </a:solidFill>
            </a:endParaRPr>
          </a:p>
          <a:p>
            <a:pPr lvl="1" algn="ctr" eaLnBrk="1" hangingPunct="1">
              <a:buNone/>
            </a:pPr>
            <a:r>
              <a:rPr lang="en-US" altLang="en-US" sz="2000" dirty="0" smtClean="0">
                <a:solidFill>
                  <a:srgbClr val="FF0000"/>
                </a:solidFill>
              </a:rPr>
              <a:t>June, July, and August is the long, hot, sun burning summer, but </a:t>
            </a:r>
          </a:p>
          <a:p>
            <a:pPr lvl="1" algn="ctr" eaLnBrk="1" hangingPunct="1">
              <a:buNone/>
            </a:pPr>
            <a:r>
              <a:rPr lang="en-US" altLang="en-US" sz="2000" dirty="0" smtClean="0">
                <a:solidFill>
                  <a:srgbClr val="FF0000"/>
                </a:solidFill>
              </a:rPr>
              <a:t>Not for YOU and YOUR Students!</a:t>
            </a:r>
          </a:p>
          <a:p>
            <a:pPr marL="0" indent="0" eaLnBrk="1" hangingPunct="1">
              <a:buNone/>
            </a:pPr>
            <a:endParaRPr lang="en-US" altLang="en-US" sz="1800" dirty="0" smtClean="0"/>
          </a:p>
          <a:p>
            <a:pPr eaLnBrk="1" hangingPunct="1">
              <a:buFontTx/>
              <a:buAutoNum type="arabicPeriod" startAt="3"/>
            </a:pPr>
            <a:endParaRPr lang="en-US" altLang="en-US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1900" dirty="0" smtClean="0"/>
              <a:t>This presentation is dedicated to Lauren Race. She wanted everyone to know that being sun safe can save YOUR life!</a:t>
            </a:r>
            <a:br>
              <a:rPr lang="en-US" altLang="en-US" sz="1900" dirty="0" smtClean="0"/>
            </a:br>
            <a:r>
              <a:rPr lang="en-US" altLang="en-US" sz="1900" dirty="0" smtClean="0"/>
              <a:t>Lauren received a stage 4 diagnosis of melanoma at age 24.</a:t>
            </a:r>
          </a:p>
        </p:txBody>
      </p:sp>
      <p:pic>
        <p:nvPicPr>
          <p:cNvPr id="31747" name="Content Placeholder 3" descr="Lauren Race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3849" r="-23849"/>
          <a:stretch>
            <a:fillRect/>
          </a:stretch>
        </p:blipFill>
        <p:spPr>
          <a:xfrm>
            <a:off x="-457200" y="1600200"/>
            <a:ext cx="5680075" cy="3124200"/>
          </a:xfrm>
        </p:spPr>
      </p:pic>
      <p:pic>
        <p:nvPicPr>
          <p:cNvPr id="31748" name="Picture 5" descr="IMG_0931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1676400"/>
            <a:ext cx="38100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9" name="Picture 4" descr="IMG_0932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054350" y="3409950"/>
            <a:ext cx="2895600" cy="217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381000"/>
            <a:ext cx="8229600" cy="1524000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/>
            </a:r>
            <a:br>
              <a:rPr lang="en-US" altLang="en-US" dirty="0" smtClean="0"/>
            </a:br>
            <a: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Be Sun Safe!</a:t>
            </a:r>
            <a:r>
              <a:rPr lang="en-US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en-US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en-US" altLang="en-US" dirty="0" smtClean="0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2057400"/>
            <a:ext cx="8382000" cy="5029200"/>
          </a:xfrm>
        </p:spPr>
        <p:txBody>
          <a:bodyPr/>
          <a:lstStyle/>
          <a:p>
            <a:pPr lvl="1" algn="just" eaLnBrk="1" hangingPunct="1"/>
            <a:endParaRPr lang="en-US" altLang="en-US" sz="2000" dirty="0" smtClean="0">
              <a:solidFill>
                <a:srgbClr val="FF0000"/>
              </a:solidFill>
            </a:endParaRPr>
          </a:p>
          <a:p>
            <a:pPr lvl="1" eaLnBrk="1" hangingPunct="1">
              <a:buNone/>
            </a:pPr>
            <a:endParaRPr lang="en-US" altLang="en-US" sz="2000" dirty="0" smtClean="0">
              <a:solidFill>
                <a:srgbClr val="FF0000"/>
              </a:solidFill>
            </a:endParaRPr>
          </a:p>
          <a:p>
            <a:pPr marL="0" indent="0" eaLnBrk="1" hangingPunct="1">
              <a:buNone/>
            </a:pPr>
            <a:endParaRPr lang="en-US" altLang="en-US" sz="1800" dirty="0" smtClean="0"/>
          </a:p>
          <a:p>
            <a:pPr eaLnBrk="1" hangingPunct="1">
              <a:buFontTx/>
              <a:buAutoNum type="arabicPeriod" startAt="3"/>
            </a:pPr>
            <a:endParaRPr lang="en-US" altLang="en-US" sz="1800" b="1" dirty="0" smtClean="0"/>
          </a:p>
          <a:p>
            <a:pPr eaLnBrk="1" hangingPunct="1">
              <a:buFontTx/>
              <a:buAutoNum type="arabicPeriod" startAt="3"/>
            </a:pPr>
            <a:endParaRPr lang="en-US" altLang="en-US" sz="16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1447800"/>
            <a:ext cx="3445673" cy="472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887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533400"/>
            <a:ext cx="7772400" cy="1470025"/>
          </a:xfrm>
        </p:spPr>
        <p:txBody>
          <a:bodyPr/>
          <a:lstStyle/>
          <a:p>
            <a:pPr eaLnBrk="1" hangingPunct="1"/>
            <a:r>
              <a:rPr lang="en-US" altLang="en-US" sz="3200" dirty="0" smtClean="0"/>
              <a:t/>
            </a:r>
            <a:br>
              <a:rPr lang="en-US" altLang="en-US" sz="3200" dirty="0" smtClean="0"/>
            </a:br>
            <a:r>
              <a:rPr lang="en-US" altLang="en-US" sz="3200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For More Information</a:t>
            </a:r>
            <a:r>
              <a:rPr lang="en-US" sz="32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en-US" sz="32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en-US" altLang="en-US" sz="3200" dirty="0" smtClean="0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143000" y="2133600"/>
            <a:ext cx="7010400" cy="3276600"/>
          </a:xfrm>
        </p:spPr>
        <p:txBody>
          <a:bodyPr/>
          <a:lstStyle/>
          <a:p>
            <a:pPr eaLnBrk="1" hangingPunct="1"/>
            <a:endParaRPr lang="en-US" altLang="en-US" sz="2300" dirty="0" smtClean="0"/>
          </a:p>
          <a:p>
            <a:pPr eaLnBrk="1" hangingPunct="1"/>
            <a:r>
              <a:rPr lang="en-US" altLang="en-US" sz="2300" dirty="0" smtClean="0"/>
              <a:t>If you have questions or technical difficulties, please contact me at The Richard David Kann Melanoma Foundation.</a:t>
            </a:r>
          </a:p>
          <a:p>
            <a:pPr eaLnBrk="1" hangingPunct="1"/>
            <a:r>
              <a:rPr lang="en-US" altLang="en-US" sz="2300" dirty="0" smtClean="0"/>
              <a:t>Lisa Richman: 561-655-9655</a:t>
            </a:r>
          </a:p>
          <a:p>
            <a:pPr eaLnBrk="1" hangingPunct="1"/>
            <a:r>
              <a:rPr lang="en-US" altLang="en-US" sz="2300" dirty="0" smtClean="0"/>
              <a:t>lrichman@melanomafoundation.com</a:t>
            </a:r>
          </a:p>
          <a:p>
            <a:pPr eaLnBrk="1" hangingPunct="1"/>
            <a:endParaRPr lang="en-US" altLang="en-US" sz="2300" dirty="0" smtClean="0"/>
          </a:p>
          <a:p>
            <a:pPr algn="l" eaLnBrk="1" hangingPunct="1"/>
            <a:endParaRPr lang="en-US" altLang="en-US" sz="1800" dirty="0" smtClean="0"/>
          </a:p>
          <a:p>
            <a:pPr algn="l" eaLnBrk="1" hangingPunct="1"/>
            <a:endParaRPr lang="en-US" altLang="en-US" sz="1800" dirty="0" smtClean="0"/>
          </a:p>
          <a:p>
            <a:pPr algn="l" eaLnBrk="1" hangingPunct="1">
              <a:buFontTx/>
              <a:buChar char="•"/>
            </a:pPr>
            <a:endParaRPr lang="en-US" altLang="en-US" sz="1800" dirty="0" smtClean="0"/>
          </a:p>
          <a:p>
            <a:pPr algn="l" eaLnBrk="1" hangingPunct="1"/>
            <a:endParaRPr lang="en-US" altLang="en-US" sz="1800" dirty="0" smtClean="0"/>
          </a:p>
          <a:p>
            <a:pPr algn="l" eaLnBrk="1" hangingPunct="1"/>
            <a:endParaRPr lang="en-US" altLang="en-US" sz="1800" dirty="0" smtClean="0"/>
          </a:p>
          <a:p>
            <a:pPr algn="l" eaLnBrk="1" hangingPunct="1">
              <a:buFontTx/>
              <a:buChar char="•"/>
            </a:pPr>
            <a:endParaRPr lang="en-US" altLang="en-US" sz="1800" dirty="0" smtClean="0"/>
          </a:p>
          <a:p>
            <a:pPr algn="l" eaLnBrk="1" hangingPunct="1">
              <a:buFontTx/>
              <a:buChar char="•"/>
            </a:pPr>
            <a:endParaRPr lang="en-US" altLang="en-US" sz="1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3400" y="381000"/>
            <a:ext cx="8229600" cy="5105400"/>
          </a:xfrm>
        </p:spPr>
        <p:txBody>
          <a:bodyPr/>
          <a:lstStyle/>
          <a:p>
            <a:pPr eaLnBrk="1" hangingPunct="1"/>
            <a: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en-US" altLang="en-US" sz="4600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It’s “E”asy</a:t>
            </a:r>
            <a: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Sun Safety </a:t>
            </a:r>
            <a:r>
              <a:rPr lang="en-US" altLang="en-US" u="sng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Education</a:t>
            </a:r>
            <a: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is Something </a:t>
            </a:r>
            <a:r>
              <a:rPr lang="en-US" altLang="en-US" u="sng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Everyone</a:t>
            </a:r>
            <a: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Needs to Know</a:t>
            </a:r>
            <a:b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en-US" altLang="en-US" u="sng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Empower</a:t>
            </a:r>
            <a: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Yourself &amp; Your Students</a:t>
            </a:r>
            <a:b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en-US" altLang="en-US" u="sng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Easy</a:t>
            </a:r>
            <a: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Online Implementation</a:t>
            </a:r>
            <a:b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en-US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en-US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en-US" alt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838200"/>
            <a:ext cx="7772400" cy="5181600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/>
            </a:r>
            <a:br>
              <a:rPr lang="en-US" altLang="en-US" dirty="0" smtClean="0"/>
            </a:br>
            <a:r>
              <a:rPr lang="en-US" altLang="en-US" dirty="0" smtClean="0"/>
              <a:t/>
            </a:r>
            <a:br>
              <a:rPr lang="en-US" altLang="en-US" dirty="0" smtClean="0"/>
            </a:br>
            <a:r>
              <a:rPr lang="en-US" altLang="en-US" dirty="0" smtClean="0"/>
              <a:t/>
            </a:r>
            <a:br>
              <a:rPr lang="en-US" altLang="en-US" dirty="0" smtClean="0"/>
            </a:br>
            <a:r>
              <a:rPr lang="en-US" altLang="en-US" sz="4800" dirty="0" smtClean="0"/>
              <a:t>It’s a Numbers Game</a:t>
            </a:r>
            <a:r>
              <a:rPr lang="en-US" altLang="en-US" dirty="0" smtClean="0"/>
              <a:t/>
            </a:r>
            <a:br>
              <a:rPr lang="en-US" altLang="en-US" dirty="0" smtClean="0"/>
            </a:br>
            <a:r>
              <a:rPr lang="en-US" altLang="en-US" dirty="0" smtClean="0"/>
              <a:t/>
            </a:r>
            <a:br>
              <a:rPr lang="en-US" altLang="en-US" dirty="0" smtClean="0"/>
            </a:br>
            <a: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5 </a:t>
            </a:r>
            <a: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Lessons</a:t>
            </a:r>
            <a:b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5 </a:t>
            </a:r>
            <a: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Independent Objectives</a:t>
            </a:r>
            <a:b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1 Class period to </a:t>
            </a:r>
            <a: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complete each lesson</a:t>
            </a:r>
            <a:b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en-US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en-US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en-US" alt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838200"/>
            <a:ext cx="7772400" cy="5181600"/>
          </a:xfrm>
        </p:spPr>
        <p:txBody>
          <a:bodyPr/>
          <a:lstStyle/>
          <a:p>
            <a:pPr eaLnBrk="1" hangingPunct="1"/>
            <a: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en-US" altLang="en-US" sz="4800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Different Disciplines</a:t>
            </a:r>
            <a:br>
              <a:rPr lang="en-US" altLang="en-US" sz="4800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Science</a:t>
            </a:r>
            <a:b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Health</a:t>
            </a:r>
            <a:b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Language Arts</a:t>
            </a:r>
            <a:b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Math</a:t>
            </a:r>
            <a:b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en-US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en-US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en-US" alt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838200"/>
            <a:ext cx="7772400" cy="5181600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/>
            </a:r>
            <a:br>
              <a:rPr lang="en-US" altLang="en-US" dirty="0" smtClean="0"/>
            </a:br>
            <a:r>
              <a:rPr lang="en-US" altLang="en-US" dirty="0" smtClean="0"/>
              <a:t/>
            </a:r>
            <a:br>
              <a:rPr lang="en-US" altLang="en-US" dirty="0" smtClean="0"/>
            </a:br>
            <a:r>
              <a:rPr lang="en-US" altLang="en-US" dirty="0" smtClean="0"/>
              <a:t/>
            </a:r>
            <a:br>
              <a:rPr lang="en-US" altLang="en-US" dirty="0" smtClean="0"/>
            </a:br>
            <a:r>
              <a:rPr lang="en-US" altLang="en-US" sz="4900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Lessons Include:</a:t>
            </a:r>
            <a:br>
              <a:rPr lang="en-US" altLang="en-US" sz="4900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Persuasive Writing Activities</a:t>
            </a:r>
            <a:b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Social Studies</a:t>
            </a:r>
            <a:b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Mapping</a:t>
            </a:r>
            <a:b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Art Projects</a:t>
            </a:r>
            <a:b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Math Calculations</a:t>
            </a:r>
            <a:b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Graphing</a:t>
            </a:r>
            <a:b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en-US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en-US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en-US" alt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762000"/>
            <a:ext cx="7772400" cy="1066800"/>
          </a:xfrm>
        </p:spPr>
        <p:txBody>
          <a:bodyPr/>
          <a:lstStyle/>
          <a:p>
            <a: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Facts from the AAD</a:t>
            </a:r>
            <a:r>
              <a:rPr lang="en-US" dirty="0" smtClean="0">
                <a:ea typeface="ＭＳ Ｐゴシック" pitchFamily="-1" charset="-128"/>
              </a:rPr>
              <a:t/>
            </a:r>
            <a:br>
              <a:rPr lang="en-US" dirty="0" smtClean="0">
                <a:ea typeface="ＭＳ Ｐゴシック" pitchFamily="-1" charset="-128"/>
              </a:rPr>
            </a:br>
            <a:endParaRPr lang="en-US" dirty="0" smtClean="0">
              <a:ea typeface="ＭＳ Ｐゴシック" pitchFamily="-1" charset="-128"/>
            </a:endParaRP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14400" y="1295400"/>
            <a:ext cx="7391400" cy="4953000"/>
          </a:xfrm>
        </p:spPr>
        <p:txBody>
          <a:bodyPr/>
          <a:lstStyle/>
          <a:p>
            <a:pPr algn="l">
              <a:buFontTx/>
              <a:buChar char="•"/>
            </a:pPr>
            <a:endParaRPr lang="en-US" sz="1800" dirty="0" smtClean="0">
              <a:ea typeface="ＭＳ Ｐゴシック" pitchFamily="-1" charset="-128"/>
            </a:endParaRPr>
          </a:p>
          <a:p>
            <a:pPr>
              <a:lnSpc>
                <a:spcPct val="90000"/>
              </a:lnSpc>
            </a:pPr>
            <a:r>
              <a:rPr lang="en-US" sz="2100" dirty="0" smtClean="0">
                <a:ea typeface="ＭＳ Ｐゴシック" pitchFamily="-1" charset="-128"/>
              </a:rPr>
              <a:t>One person dies from melanoma every </a:t>
            </a:r>
            <a:r>
              <a:rPr lang="en-US" sz="2100" b="1" dirty="0" smtClean="0">
                <a:solidFill>
                  <a:srgbClr val="0000FF"/>
                </a:solidFill>
                <a:ea typeface="ＭＳ Ｐゴシック" pitchFamily="-1" charset="-128"/>
              </a:rPr>
              <a:t>50</a:t>
            </a:r>
            <a:r>
              <a:rPr lang="en-US" sz="2100" dirty="0" smtClean="0">
                <a:ea typeface="ＭＳ Ｐゴシック" pitchFamily="-1" charset="-128"/>
              </a:rPr>
              <a:t> minutes!</a:t>
            </a:r>
          </a:p>
          <a:p>
            <a:pPr>
              <a:lnSpc>
                <a:spcPct val="90000"/>
              </a:lnSpc>
            </a:pPr>
            <a:endParaRPr lang="en-US" sz="2100" dirty="0" smtClean="0">
              <a:ea typeface="ＭＳ Ｐゴシック" pitchFamily="-1" charset="-128"/>
            </a:endParaRPr>
          </a:p>
          <a:p>
            <a:pPr>
              <a:lnSpc>
                <a:spcPct val="90000"/>
              </a:lnSpc>
            </a:pPr>
            <a:r>
              <a:rPr lang="en-US" sz="2100" dirty="0" smtClean="0">
                <a:ea typeface="ＭＳ Ｐゴシック" pitchFamily="-1" charset="-128"/>
              </a:rPr>
              <a:t> </a:t>
            </a:r>
            <a:r>
              <a:rPr lang="en-US" sz="2100" b="1" dirty="0" smtClean="0">
                <a:solidFill>
                  <a:srgbClr val="0000FF"/>
                </a:solidFill>
                <a:ea typeface="ＭＳ Ｐゴシック" pitchFamily="-1" charset="-128"/>
              </a:rPr>
              <a:t>Florida</a:t>
            </a:r>
            <a:r>
              <a:rPr lang="en-US" sz="2100" dirty="0" smtClean="0">
                <a:ea typeface="ＭＳ Ｐゴシック" pitchFamily="-1" charset="-128"/>
              </a:rPr>
              <a:t> is the state with the </a:t>
            </a:r>
            <a:r>
              <a:rPr lang="en-US" sz="2100" b="1" dirty="0" smtClean="0">
                <a:solidFill>
                  <a:srgbClr val="0000FF"/>
                </a:solidFill>
                <a:ea typeface="ＭＳ Ｐゴシック" pitchFamily="-1" charset="-128"/>
              </a:rPr>
              <a:t>second highest incidence</a:t>
            </a:r>
            <a:r>
              <a:rPr lang="en-US" sz="2100" b="1" dirty="0" smtClean="0">
                <a:ea typeface="ＭＳ Ｐゴシック" pitchFamily="-1" charset="-128"/>
              </a:rPr>
              <a:t> </a:t>
            </a:r>
            <a:r>
              <a:rPr lang="en-US" sz="2100" dirty="0" smtClean="0">
                <a:ea typeface="ＭＳ Ｐゴシック" pitchFamily="-1" charset="-128"/>
              </a:rPr>
              <a:t>of melanoma nationwide</a:t>
            </a:r>
          </a:p>
          <a:p>
            <a:pPr>
              <a:lnSpc>
                <a:spcPct val="90000"/>
              </a:lnSpc>
            </a:pPr>
            <a:endParaRPr lang="en-US" sz="2400" dirty="0" smtClean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ea typeface="ＭＳ Ｐゴシック" pitchFamily="-1" charset="-128"/>
            </a:endParaRPr>
          </a:p>
          <a:p>
            <a:pPr>
              <a:lnSpc>
                <a:spcPct val="90000"/>
              </a:lnSpc>
            </a:pPr>
            <a:r>
              <a:rPr lang="en-US" sz="2400" dirty="0" smtClean="0">
                <a:solidFill>
                  <a:srgbClr val="FF0000"/>
                </a:solidFill>
                <a:ea typeface="ＭＳ Ｐゴシック" pitchFamily="-1" charset="-128"/>
              </a:rPr>
              <a:t> </a:t>
            </a:r>
            <a:r>
              <a:rPr lang="en-US" sz="2400" b="1" u="sng" dirty="0" smtClean="0">
                <a:solidFill>
                  <a:srgbClr val="FF0000"/>
                </a:solidFill>
                <a:ea typeface="ＭＳ Ｐゴシック" pitchFamily="-1" charset="-128"/>
              </a:rPr>
              <a:t>More than one severe sunburn during the first 18 years of life can double your risk of skin cancer</a:t>
            </a:r>
          </a:p>
          <a:p>
            <a:pPr>
              <a:lnSpc>
                <a:spcPct val="90000"/>
              </a:lnSpc>
            </a:pPr>
            <a:endParaRPr lang="en-US" sz="2400" b="1" dirty="0" smtClean="0">
              <a:solidFill>
                <a:srgbClr val="FF0000"/>
              </a:solidFill>
              <a:ea typeface="ＭＳ Ｐゴシック" pitchFamily="-1" charset="-128"/>
            </a:endParaRPr>
          </a:p>
          <a:p>
            <a:pPr>
              <a:lnSpc>
                <a:spcPct val="90000"/>
              </a:lnSpc>
            </a:pPr>
            <a:r>
              <a:rPr lang="en-US" sz="2400" b="1" u="sng" dirty="0" smtClean="0">
                <a:solidFill>
                  <a:srgbClr val="FF0000"/>
                </a:solidFill>
                <a:ea typeface="ＭＳ Ｐゴシック" pitchFamily="-1" charset="-128"/>
              </a:rPr>
              <a:t>It’s not an old person’s disease, it is the second most common from of cancer in 15-29 year olds </a:t>
            </a:r>
          </a:p>
          <a:p>
            <a:pPr>
              <a:lnSpc>
                <a:spcPct val="90000"/>
              </a:lnSpc>
            </a:pPr>
            <a:endParaRPr lang="en-US" sz="2400" b="1" u="sng" dirty="0" smtClean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ea typeface="ＭＳ Ｐゴシック" pitchFamily="-1" charset="-128"/>
            </a:endParaRPr>
          </a:p>
          <a:p>
            <a:pPr>
              <a:lnSpc>
                <a:spcPct val="90000"/>
              </a:lnSpc>
            </a:pPr>
            <a:r>
              <a:rPr lang="en-US" sz="2400" b="1" u="sng" dirty="0" smtClean="0">
                <a:solidFill>
                  <a:srgbClr val="FF0000"/>
                </a:solidFill>
                <a:ea typeface="ＭＳ Ｐゴシック" pitchFamily="-1" charset="-128"/>
              </a:rPr>
              <a:t>Kids as young as 4 get melanoma</a:t>
            </a:r>
          </a:p>
          <a:p>
            <a:pPr>
              <a:lnSpc>
                <a:spcPct val="90000"/>
              </a:lnSpc>
            </a:pPr>
            <a:endParaRPr lang="en-US" sz="2400" dirty="0" smtClean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ea typeface="ＭＳ Ｐゴシック" pitchFamily="-1" charset="-128"/>
            </a:endParaRPr>
          </a:p>
          <a:p>
            <a:pPr>
              <a:lnSpc>
                <a:spcPct val="90000"/>
              </a:lnSpc>
            </a:pPr>
            <a:endParaRPr lang="en-US" sz="2400" dirty="0" smtClean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ea typeface="ＭＳ Ｐゴシック" pitchFamily="-1" charset="-128"/>
            </a:endParaRPr>
          </a:p>
          <a:p>
            <a:pPr>
              <a:lnSpc>
                <a:spcPct val="90000"/>
              </a:lnSpc>
            </a:pPr>
            <a:endParaRPr lang="en-US" sz="2400" dirty="0" smtClean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ea typeface="ＭＳ Ｐゴシック" pitchFamily="-1" charset="-128"/>
            </a:endParaRPr>
          </a:p>
          <a:p>
            <a:pPr>
              <a:lnSpc>
                <a:spcPct val="90000"/>
              </a:lnSpc>
            </a:pPr>
            <a:endParaRPr lang="en-US" sz="2400" dirty="0" smtClean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ea typeface="ＭＳ Ｐゴシック" pitchFamily="-1" charset="-128"/>
            </a:endParaRPr>
          </a:p>
          <a:p>
            <a:pPr>
              <a:lnSpc>
                <a:spcPct val="90000"/>
              </a:lnSpc>
            </a:pPr>
            <a:endParaRPr lang="en-US" sz="2400" dirty="0" smtClean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ea typeface="ＭＳ Ｐゴシック" pitchFamily="-1" charset="-128"/>
            </a:endParaRPr>
          </a:p>
          <a:p>
            <a:pPr>
              <a:lnSpc>
                <a:spcPct val="90000"/>
              </a:lnSpc>
            </a:pPr>
            <a:r>
              <a:rPr lang="en-US" sz="2400" dirty="0" smtClean="0">
                <a:solidFill>
                  <a:srgbClr val="FF0000"/>
                </a:solidFill>
                <a:ea typeface="ＭＳ Ｐゴシック" pitchFamily="-1" charset="-128"/>
              </a:rPr>
              <a:t> </a:t>
            </a:r>
            <a:endParaRPr lang="en-US" sz="2400" b="1" dirty="0" smtClean="0">
              <a:solidFill>
                <a:srgbClr val="FF0000"/>
              </a:solidFill>
              <a:ea typeface="ＭＳ Ｐゴシック" pitchFamily="-1" charset="-128"/>
            </a:endParaRPr>
          </a:p>
          <a:p>
            <a:pPr>
              <a:lnSpc>
                <a:spcPct val="90000"/>
              </a:lnSpc>
            </a:pPr>
            <a:endParaRPr lang="en-US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ea typeface="ＭＳ Ｐゴシック" pitchFamily="-1" charset="-128"/>
            </a:endParaRPr>
          </a:p>
          <a:p>
            <a:pPr>
              <a:lnSpc>
                <a:spcPct val="90000"/>
              </a:lnSpc>
            </a:pPr>
            <a:endParaRPr lang="en-US" sz="2100" dirty="0" smtClean="0">
              <a:ea typeface="ＭＳ Ｐゴシック" pitchFamily="-1" charset="-128"/>
            </a:endParaRPr>
          </a:p>
          <a:p>
            <a:pPr>
              <a:lnSpc>
                <a:spcPct val="90000"/>
              </a:lnSpc>
            </a:pPr>
            <a:endParaRPr lang="en-US" sz="2100" dirty="0" smtClean="0">
              <a:ea typeface="ＭＳ Ｐゴシック" pitchFamily="-1" charset="-128"/>
            </a:endParaRPr>
          </a:p>
          <a:p>
            <a:pPr>
              <a:lnSpc>
                <a:spcPct val="90000"/>
              </a:lnSpc>
            </a:pPr>
            <a:endParaRPr lang="en-US" sz="2100" dirty="0" smtClean="0">
              <a:solidFill>
                <a:srgbClr val="FF0000"/>
              </a:solidFill>
              <a:ea typeface="ＭＳ Ｐゴシック" pitchFamily="-1" charset="-128"/>
            </a:endParaRPr>
          </a:p>
          <a:p>
            <a:pPr>
              <a:lnSpc>
                <a:spcPct val="90000"/>
              </a:lnSpc>
            </a:pPr>
            <a:endParaRPr lang="en-US" sz="2100" b="1" u="sng" dirty="0" smtClean="0">
              <a:solidFill>
                <a:srgbClr val="FF0000"/>
              </a:solidFill>
              <a:ea typeface="ＭＳ Ｐゴシック" pitchFamily="-1" charset="-128"/>
            </a:endParaRPr>
          </a:p>
          <a:p>
            <a:pPr>
              <a:lnSpc>
                <a:spcPct val="90000"/>
              </a:lnSpc>
            </a:pPr>
            <a:endParaRPr lang="en-US" sz="2100" b="1" dirty="0" smtClean="0">
              <a:solidFill>
                <a:srgbClr val="FF0000"/>
              </a:solidFill>
              <a:ea typeface="ＭＳ Ｐゴシック" pitchFamily="-1" charset="-128"/>
            </a:endParaRPr>
          </a:p>
          <a:p>
            <a:pPr algn="l">
              <a:buFontTx/>
              <a:buChar char="•"/>
            </a:pPr>
            <a:endParaRPr lang="en-US" dirty="0" smtClean="0">
              <a:ea typeface="ＭＳ Ｐゴシック" pitchFamily="-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50342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762000"/>
            <a:ext cx="7772400" cy="1066800"/>
          </a:xfrm>
        </p:spPr>
        <p:txBody>
          <a:bodyPr/>
          <a:lstStyle/>
          <a:p>
            <a: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Why is it Critical </a:t>
            </a:r>
            <a:b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to Teach Sun Safety to Kids</a:t>
            </a:r>
            <a:endParaRPr lang="en-US" dirty="0" smtClean="0">
              <a:ea typeface="ＭＳ Ｐゴシック" pitchFamily="-1" charset="-128"/>
            </a:endParaRP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1981200"/>
            <a:ext cx="8001000" cy="4495800"/>
          </a:xfrm>
        </p:spPr>
        <p:txBody>
          <a:bodyPr/>
          <a:lstStyle/>
          <a:p>
            <a:pPr>
              <a:lnSpc>
                <a:spcPct val="90000"/>
              </a:lnSpc>
            </a:pPr>
            <a:endParaRPr lang="en-US" sz="1400" dirty="0" smtClean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ea typeface="ＭＳ Ｐゴシック" pitchFamily="-1" charset="-128"/>
            </a:endParaRPr>
          </a:p>
          <a:p>
            <a:pPr>
              <a:lnSpc>
                <a:spcPct val="90000"/>
              </a:lnSpc>
            </a:pPr>
            <a:r>
              <a:rPr lang="en-US" sz="1400" dirty="0" smtClean="0">
                <a:solidFill>
                  <a:srgbClr val="FF0000"/>
                </a:solidFill>
                <a:ea typeface="ＭＳ Ｐゴシック" pitchFamily="-1" charset="-128"/>
              </a:rPr>
              <a:t> </a:t>
            </a:r>
          </a:p>
          <a:p>
            <a:pPr>
              <a:lnSpc>
                <a:spcPct val="90000"/>
              </a:lnSpc>
            </a:pPr>
            <a:r>
              <a:rPr lang="en-US" sz="1900" b="1" dirty="0" smtClean="0">
                <a:solidFill>
                  <a:srgbClr val="FF0000"/>
                </a:solidFill>
                <a:ea typeface="ＭＳ Ｐゴシック" pitchFamily="-1" charset="-128"/>
              </a:rPr>
              <a:t>During the first 18 years of a child’s life, they are exposed to more sun than they most likely will experience the rest of their lives. </a:t>
            </a:r>
          </a:p>
          <a:p>
            <a:pPr>
              <a:lnSpc>
                <a:spcPct val="90000"/>
              </a:lnSpc>
            </a:pPr>
            <a:endParaRPr lang="en-US" sz="1900" b="1" dirty="0" smtClean="0">
              <a:solidFill>
                <a:srgbClr val="FF0000"/>
              </a:solidFill>
              <a:ea typeface="ＭＳ Ｐゴシック" pitchFamily="-1" charset="-128"/>
            </a:endParaRPr>
          </a:p>
          <a:p>
            <a:pPr>
              <a:lnSpc>
                <a:spcPct val="90000"/>
              </a:lnSpc>
            </a:pPr>
            <a:r>
              <a:rPr lang="en-US" sz="1900" b="1" dirty="0" smtClean="0">
                <a:solidFill>
                  <a:srgbClr val="FF0000"/>
                </a:solidFill>
                <a:ea typeface="ＭＳ Ｐゴシック" pitchFamily="-1" charset="-128"/>
              </a:rPr>
              <a:t>Their skin is more sensitive to UV Rays.</a:t>
            </a:r>
          </a:p>
          <a:p>
            <a:pPr>
              <a:lnSpc>
                <a:spcPct val="90000"/>
              </a:lnSpc>
            </a:pPr>
            <a:endParaRPr lang="en-US" sz="1900" b="1" dirty="0" smtClean="0">
              <a:solidFill>
                <a:srgbClr val="FF0000"/>
              </a:solidFill>
              <a:ea typeface="ＭＳ Ｐゴシック" pitchFamily="-1" charset="-128"/>
            </a:endParaRPr>
          </a:p>
          <a:p>
            <a:pPr>
              <a:lnSpc>
                <a:spcPct val="90000"/>
              </a:lnSpc>
            </a:pPr>
            <a:r>
              <a:rPr lang="en-US" sz="1900" b="1" dirty="0" smtClean="0">
                <a:solidFill>
                  <a:srgbClr val="FF0000"/>
                </a:solidFill>
                <a:ea typeface="ＭＳ Ｐゴシック" pitchFamily="-1" charset="-128"/>
              </a:rPr>
              <a:t>This is the time when they are most malleable and the </a:t>
            </a:r>
            <a:r>
              <a:rPr lang="en-US" sz="1800" b="1" dirty="0" smtClean="0">
                <a:solidFill>
                  <a:srgbClr val="FF0000"/>
                </a:solidFill>
                <a:ea typeface="ＭＳ Ｐゴシック" pitchFamily="-1" charset="-128"/>
              </a:rPr>
              <a:t>knowledge</a:t>
            </a:r>
            <a:r>
              <a:rPr lang="en-US" sz="2200" b="1" dirty="0" smtClean="0">
                <a:solidFill>
                  <a:srgbClr val="FF0000"/>
                </a:solidFill>
                <a:ea typeface="ＭＳ Ｐゴシック" pitchFamily="-1" charset="-128"/>
              </a:rPr>
              <a:t> </a:t>
            </a:r>
          </a:p>
          <a:p>
            <a:pPr>
              <a:lnSpc>
                <a:spcPct val="90000"/>
              </a:lnSpc>
            </a:pPr>
            <a:r>
              <a:rPr lang="en-US" sz="1800" b="1" dirty="0" smtClean="0">
                <a:solidFill>
                  <a:srgbClr val="FF0000"/>
                </a:solidFill>
                <a:ea typeface="ＭＳ Ｐゴシック" pitchFamily="-1" charset="-128"/>
              </a:rPr>
              <a:t>we provide will sustain them during adulthood.</a:t>
            </a:r>
          </a:p>
          <a:p>
            <a:pPr>
              <a:lnSpc>
                <a:spcPct val="90000"/>
              </a:lnSpc>
            </a:pPr>
            <a:endParaRPr lang="en-US" sz="1800" b="1" dirty="0" smtClean="0">
              <a:solidFill>
                <a:srgbClr val="FF0000"/>
              </a:solidFill>
              <a:ea typeface="ＭＳ Ｐゴシック" pitchFamily="-1" charset="-128"/>
            </a:endParaRPr>
          </a:p>
          <a:p>
            <a:pPr>
              <a:lnSpc>
                <a:spcPct val="90000"/>
              </a:lnSpc>
            </a:pPr>
            <a:r>
              <a:rPr lang="en-US" sz="1800" b="1" dirty="0" smtClean="0">
                <a:solidFill>
                  <a:srgbClr val="FF0000"/>
                </a:solidFill>
                <a:ea typeface="ＭＳ Ｐゴシック" pitchFamily="-1" charset="-128"/>
              </a:rPr>
              <a:t>Like many things that should be taught early on at home, </a:t>
            </a:r>
            <a:r>
              <a:rPr lang="en-US" sz="1800" b="1" i="1" dirty="0" smtClean="0">
                <a:solidFill>
                  <a:srgbClr val="FF0000"/>
                </a:solidFill>
                <a:ea typeface="ＭＳ Ｐゴシック" pitchFamily="-1" charset="-128"/>
              </a:rPr>
              <a:t>and are not</a:t>
            </a:r>
            <a:r>
              <a:rPr lang="en-US" sz="1800" b="1" dirty="0" smtClean="0">
                <a:solidFill>
                  <a:srgbClr val="FF0000"/>
                </a:solidFill>
                <a:ea typeface="ＭＳ Ｐゴシック" pitchFamily="-1" charset="-128"/>
              </a:rPr>
              <a:t>, teachers have the opportunity to affect change and make a difference!</a:t>
            </a:r>
            <a:r>
              <a:rPr lang="en-US" sz="2200" b="1" dirty="0" smtClean="0">
                <a:solidFill>
                  <a:srgbClr val="FF0000"/>
                </a:solidFill>
                <a:ea typeface="ＭＳ Ｐゴシック" pitchFamily="-1" charset="-128"/>
              </a:rPr>
              <a:t> </a:t>
            </a:r>
          </a:p>
          <a:p>
            <a:pPr>
              <a:lnSpc>
                <a:spcPct val="90000"/>
              </a:lnSpc>
            </a:pPr>
            <a:endParaRPr lang="en-US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ea typeface="ＭＳ Ｐゴシック" pitchFamily="-1" charset="-128"/>
            </a:endParaRPr>
          </a:p>
          <a:p>
            <a:pPr>
              <a:lnSpc>
                <a:spcPct val="90000"/>
              </a:lnSpc>
            </a:pPr>
            <a:endParaRPr lang="en-US" sz="2400" dirty="0" smtClean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ea typeface="ＭＳ Ｐゴシック" pitchFamily="-1" charset="-128"/>
            </a:endParaRPr>
          </a:p>
          <a:p>
            <a:pPr>
              <a:lnSpc>
                <a:spcPct val="90000"/>
              </a:lnSpc>
            </a:pPr>
            <a:endParaRPr lang="en-US" sz="2400" dirty="0" smtClean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ea typeface="ＭＳ Ｐゴシック" pitchFamily="-1" charset="-128"/>
            </a:endParaRPr>
          </a:p>
          <a:p>
            <a:pPr>
              <a:lnSpc>
                <a:spcPct val="90000"/>
              </a:lnSpc>
            </a:pPr>
            <a:endParaRPr lang="en-US" sz="2400" dirty="0" smtClean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ea typeface="ＭＳ Ｐゴシック" pitchFamily="-1" charset="-128"/>
            </a:endParaRPr>
          </a:p>
          <a:p>
            <a:pPr>
              <a:lnSpc>
                <a:spcPct val="90000"/>
              </a:lnSpc>
            </a:pPr>
            <a:endParaRPr lang="en-US" sz="2400" dirty="0" smtClean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ea typeface="ＭＳ Ｐゴシック" pitchFamily="-1" charset="-128"/>
            </a:endParaRPr>
          </a:p>
          <a:p>
            <a:pPr>
              <a:lnSpc>
                <a:spcPct val="90000"/>
              </a:lnSpc>
            </a:pPr>
            <a:endParaRPr lang="en-US" sz="2400" dirty="0" smtClean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ea typeface="ＭＳ Ｐゴシック" pitchFamily="-1" charset="-128"/>
            </a:endParaRPr>
          </a:p>
          <a:p>
            <a:pPr>
              <a:lnSpc>
                <a:spcPct val="90000"/>
              </a:lnSpc>
            </a:pPr>
            <a:r>
              <a:rPr lang="en-US" sz="2400" dirty="0" smtClean="0">
                <a:solidFill>
                  <a:srgbClr val="FF0000"/>
                </a:solidFill>
                <a:ea typeface="ＭＳ Ｐゴシック" pitchFamily="-1" charset="-128"/>
              </a:rPr>
              <a:t> </a:t>
            </a:r>
            <a:endParaRPr lang="en-US" sz="2400" b="1" dirty="0" smtClean="0">
              <a:solidFill>
                <a:srgbClr val="FF0000"/>
              </a:solidFill>
              <a:ea typeface="ＭＳ Ｐゴシック" pitchFamily="-1" charset="-128"/>
            </a:endParaRPr>
          </a:p>
          <a:p>
            <a:pPr>
              <a:lnSpc>
                <a:spcPct val="90000"/>
              </a:lnSpc>
            </a:pPr>
            <a:endParaRPr lang="en-US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ea typeface="ＭＳ Ｐゴシック" pitchFamily="-1" charset="-128"/>
            </a:endParaRPr>
          </a:p>
          <a:p>
            <a:pPr>
              <a:lnSpc>
                <a:spcPct val="90000"/>
              </a:lnSpc>
            </a:pPr>
            <a:endParaRPr lang="en-US" sz="2100" dirty="0" smtClean="0">
              <a:ea typeface="ＭＳ Ｐゴシック" pitchFamily="-1" charset="-128"/>
            </a:endParaRPr>
          </a:p>
          <a:p>
            <a:pPr>
              <a:lnSpc>
                <a:spcPct val="90000"/>
              </a:lnSpc>
            </a:pPr>
            <a:endParaRPr lang="en-US" sz="2100" dirty="0" smtClean="0">
              <a:ea typeface="ＭＳ Ｐゴシック" pitchFamily="-1" charset="-128"/>
            </a:endParaRPr>
          </a:p>
          <a:p>
            <a:pPr>
              <a:lnSpc>
                <a:spcPct val="90000"/>
              </a:lnSpc>
            </a:pPr>
            <a:endParaRPr lang="en-US" sz="2100" dirty="0" smtClean="0">
              <a:solidFill>
                <a:srgbClr val="FF0000"/>
              </a:solidFill>
              <a:ea typeface="ＭＳ Ｐゴシック" pitchFamily="-1" charset="-128"/>
            </a:endParaRPr>
          </a:p>
          <a:p>
            <a:pPr>
              <a:lnSpc>
                <a:spcPct val="90000"/>
              </a:lnSpc>
            </a:pPr>
            <a:endParaRPr lang="en-US" sz="2100" b="1" u="sng" dirty="0" smtClean="0">
              <a:solidFill>
                <a:srgbClr val="FF0000"/>
              </a:solidFill>
              <a:ea typeface="ＭＳ Ｐゴシック" pitchFamily="-1" charset="-128"/>
            </a:endParaRPr>
          </a:p>
          <a:p>
            <a:pPr>
              <a:lnSpc>
                <a:spcPct val="90000"/>
              </a:lnSpc>
            </a:pPr>
            <a:endParaRPr lang="en-US" sz="2100" b="1" dirty="0" smtClean="0">
              <a:solidFill>
                <a:srgbClr val="FF0000"/>
              </a:solidFill>
              <a:ea typeface="ＭＳ Ｐゴシック" pitchFamily="-1" charset="-128"/>
            </a:endParaRPr>
          </a:p>
          <a:p>
            <a:pPr algn="l">
              <a:buFontTx/>
              <a:buChar char="•"/>
            </a:pPr>
            <a:endParaRPr lang="en-US" dirty="0" smtClean="0">
              <a:ea typeface="ＭＳ Ｐゴシック" pitchFamily="-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50342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85800" y="609600"/>
            <a:ext cx="78486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200" spc="30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" pitchFamily="-65" charset="0"/>
                <a:ea typeface="Arial" pitchFamily="-65" charset="0"/>
                <a:cs typeface="Arial" pitchFamily="-65" charset="0"/>
              </a:rPr>
              <a:t>A Sunburn is a </a:t>
            </a:r>
            <a:r>
              <a:rPr lang="en-US" sz="3200" u="sng" spc="30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" pitchFamily="-65" charset="0"/>
                <a:ea typeface="Arial" pitchFamily="-65" charset="0"/>
                <a:cs typeface="Arial" pitchFamily="-65" charset="0"/>
              </a:rPr>
              <a:t>First Degree Burn!</a:t>
            </a:r>
            <a:endParaRPr lang="en-US" sz="3200" u="sng" spc="30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Arial" pitchFamily="-65" charset="0"/>
              <a:ea typeface="Arial" pitchFamily="-65" charset="0"/>
              <a:cs typeface="Arial" pitchFamily="-65" charset="0"/>
            </a:endParaRPr>
          </a:p>
        </p:txBody>
      </p:sp>
      <p:pic>
        <p:nvPicPr>
          <p:cNvPr id="16387" name="Picture 6" descr="sunburn girl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447800"/>
            <a:ext cx="5289392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Z:\Hand Outs\burnt body tee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3581400"/>
            <a:ext cx="1981200" cy="2314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Z:\Hand Outs\burnt body kid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709987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8276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38100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/>
            </a:r>
            <a:br>
              <a:rPr lang="en-US" altLang="en-US" dirty="0" smtClean="0"/>
            </a:br>
            <a: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What To Expect From Each Lesson</a:t>
            </a:r>
            <a:r>
              <a:rPr lang="en-US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en-US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en-US" altLang="en-US" dirty="0" smtClean="0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47800"/>
            <a:ext cx="8229600" cy="4525963"/>
          </a:xfrm>
        </p:spPr>
        <p:txBody>
          <a:bodyPr/>
          <a:lstStyle/>
          <a:p>
            <a:pPr marL="0" indent="0" eaLnBrk="1" hangingPunct="1">
              <a:buNone/>
            </a:pPr>
            <a:endParaRPr lang="en-US" altLang="en-US" sz="1800" b="1" dirty="0" smtClean="0"/>
          </a:p>
          <a:p>
            <a:pPr eaLnBrk="1" hangingPunct="1"/>
            <a:r>
              <a:rPr lang="en-US" altLang="en-US" sz="2400" dirty="0" smtClean="0">
                <a:solidFill>
                  <a:srgbClr val="FF0000"/>
                </a:solidFill>
              </a:rPr>
              <a:t>Name of Lesson</a:t>
            </a:r>
          </a:p>
          <a:p>
            <a:pPr eaLnBrk="1" hangingPunct="1"/>
            <a:r>
              <a:rPr lang="en-US" altLang="en-US" sz="2400" dirty="0" smtClean="0">
                <a:solidFill>
                  <a:srgbClr val="FF0000"/>
                </a:solidFill>
              </a:rPr>
              <a:t>Benchmark Correlations</a:t>
            </a:r>
          </a:p>
          <a:p>
            <a:pPr eaLnBrk="1" hangingPunct="1"/>
            <a:r>
              <a:rPr lang="en-US" altLang="en-US" sz="2400" dirty="0" smtClean="0">
                <a:solidFill>
                  <a:srgbClr val="FF0000"/>
                </a:solidFill>
              </a:rPr>
              <a:t>Pre-Assessment</a:t>
            </a:r>
            <a:endParaRPr lang="en-US" altLang="en-US" sz="2400" dirty="0" smtClean="0">
              <a:solidFill>
                <a:srgbClr val="FF0000"/>
              </a:solidFill>
            </a:endParaRPr>
          </a:p>
          <a:p>
            <a:pPr eaLnBrk="1" hangingPunct="1"/>
            <a:r>
              <a:rPr lang="en-US" altLang="en-US" sz="2400" dirty="0" smtClean="0">
                <a:solidFill>
                  <a:srgbClr val="FF0000"/>
                </a:solidFill>
              </a:rPr>
              <a:t>Discussion </a:t>
            </a:r>
            <a:endParaRPr lang="en-US" altLang="en-US" sz="2400" dirty="0" smtClean="0">
              <a:solidFill>
                <a:srgbClr val="FF0000"/>
              </a:solidFill>
            </a:endParaRPr>
          </a:p>
          <a:p>
            <a:pPr eaLnBrk="1" hangingPunct="1"/>
            <a:r>
              <a:rPr lang="en-US" altLang="en-US" sz="2400" dirty="0" smtClean="0">
                <a:solidFill>
                  <a:srgbClr val="FF0000"/>
                </a:solidFill>
              </a:rPr>
              <a:t>Vocabulary</a:t>
            </a:r>
            <a:endParaRPr lang="en-US" altLang="en-US" sz="2400" dirty="0" smtClean="0">
              <a:solidFill>
                <a:srgbClr val="FF0000"/>
              </a:solidFill>
            </a:endParaRPr>
          </a:p>
          <a:p>
            <a:pPr eaLnBrk="1" hangingPunct="1"/>
            <a:r>
              <a:rPr lang="en-US" altLang="en-US" sz="2400" dirty="0" smtClean="0">
                <a:solidFill>
                  <a:srgbClr val="FF0000"/>
                </a:solidFill>
              </a:rPr>
              <a:t>1-4 </a:t>
            </a:r>
            <a:r>
              <a:rPr lang="en-US" altLang="en-US" sz="2400" dirty="0" smtClean="0">
                <a:solidFill>
                  <a:srgbClr val="FF0000"/>
                </a:solidFill>
              </a:rPr>
              <a:t>Different </a:t>
            </a:r>
            <a:r>
              <a:rPr lang="en-US" altLang="en-US" sz="2400" dirty="0" smtClean="0">
                <a:solidFill>
                  <a:srgbClr val="FF0000"/>
                </a:solidFill>
              </a:rPr>
              <a:t>Activities per topic</a:t>
            </a:r>
            <a:endParaRPr lang="en-US" altLang="en-US" sz="2400" dirty="0" smtClean="0">
              <a:solidFill>
                <a:srgbClr val="FF0000"/>
              </a:solidFill>
            </a:endParaRPr>
          </a:p>
          <a:p>
            <a:pPr eaLnBrk="1" hangingPunct="1"/>
            <a:r>
              <a:rPr lang="en-US" altLang="en-US" sz="2400" dirty="0" smtClean="0">
                <a:solidFill>
                  <a:srgbClr val="FF0000"/>
                </a:solidFill>
              </a:rPr>
              <a:t>Classroom Activities (May be worked in pairs)</a:t>
            </a:r>
            <a:endParaRPr lang="en-US" altLang="en-US" sz="2400" dirty="0" smtClean="0">
              <a:solidFill>
                <a:srgbClr val="FF0000"/>
              </a:solidFill>
            </a:endParaRPr>
          </a:p>
          <a:p>
            <a:pPr eaLnBrk="1" hangingPunct="1"/>
            <a:r>
              <a:rPr lang="en-US" altLang="en-US" sz="2400" dirty="0" smtClean="0">
                <a:solidFill>
                  <a:srgbClr val="FF0000"/>
                </a:solidFill>
              </a:rPr>
              <a:t>Supporting information students may share with parents</a:t>
            </a:r>
          </a:p>
          <a:p>
            <a:pPr eaLnBrk="1" hangingPunct="1"/>
            <a:r>
              <a:rPr lang="en-US" altLang="en-US" sz="2400" dirty="0" smtClean="0">
                <a:solidFill>
                  <a:srgbClr val="FF0000"/>
                </a:solidFill>
              </a:rPr>
              <a:t>Resources</a:t>
            </a:r>
            <a:endParaRPr lang="en-US" altLang="en-US" sz="2400" dirty="0" smtClean="0"/>
          </a:p>
          <a:p>
            <a:pPr marL="0" indent="0" eaLnBrk="1" hangingPunct="1">
              <a:buNone/>
            </a:pPr>
            <a:endParaRPr lang="en-US" altLang="en-US" sz="1800" dirty="0" smtClean="0"/>
          </a:p>
          <a:p>
            <a:pPr eaLnBrk="1" hangingPunct="1">
              <a:buFontTx/>
              <a:buAutoNum type="arabicPeriod" startAt="3"/>
            </a:pPr>
            <a:endParaRPr lang="en-US" altLang="en-US" sz="1800" b="1" dirty="0" smtClean="0"/>
          </a:p>
          <a:p>
            <a:pPr eaLnBrk="1" hangingPunct="1">
              <a:buFontTx/>
              <a:buAutoNum type="arabicPeriod" startAt="3"/>
            </a:pPr>
            <a:endParaRPr lang="en-US" altLang="en-US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Default Design">
  <a:themeElements>
    <a:clrScheme name="1_Default Design 14">
      <a:dk1>
        <a:srgbClr val="000000"/>
      </a:dk1>
      <a:lt1>
        <a:srgbClr val="CFE7FF"/>
      </a:lt1>
      <a:dk2>
        <a:srgbClr val="000000"/>
      </a:dk2>
      <a:lt2>
        <a:srgbClr val="969696"/>
      </a:lt2>
      <a:accent1>
        <a:srgbClr val="FBDF53"/>
      </a:accent1>
      <a:accent2>
        <a:srgbClr val="FF9966"/>
      </a:accent2>
      <a:accent3>
        <a:srgbClr val="E4F1FF"/>
      </a:accent3>
      <a:accent4>
        <a:srgbClr val="000000"/>
      </a:accent4>
      <a:accent5>
        <a:srgbClr val="FDECB3"/>
      </a:accent5>
      <a:accent6>
        <a:srgbClr val="E78A5C"/>
      </a:accent6>
      <a:hlink>
        <a:srgbClr val="CC3300"/>
      </a:hlink>
      <a:folHlink>
        <a:srgbClr val="996600"/>
      </a:folHlink>
    </a:clrScheme>
    <a:fontScheme name="1_Default Design">
      <a:majorFont>
        <a:latin typeface="Comic Sans M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3">
        <a:dk1>
          <a:srgbClr val="000000"/>
        </a:dk1>
        <a:lt1>
          <a:srgbClr val="99CC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CAE2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14">
        <a:dk1>
          <a:srgbClr val="000000"/>
        </a:dk1>
        <a:lt1>
          <a:srgbClr val="CFE7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E4F1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5543</TotalTime>
  <Words>436</Words>
  <Application>Microsoft Office PowerPoint</Application>
  <PresentationFormat>On-screen Show (4:3)</PresentationFormat>
  <Paragraphs>130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1_Default Design</vt:lpstr>
      <vt:lpstr>Richard David Kann Melanoma Foundation  SunSmart America™ Secondary School  Curriculum and Resources</vt:lpstr>
      <vt:lpstr>   It’s “E”asy  Sun Safety Education is Something Everyone Needs to Know  Empower Yourself &amp; Your Students  Easy Online Implementation   </vt:lpstr>
      <vt:lpstr>   It’s a Numbers Game  5 Lessons  5 Independent Objectives  1 Class period to complete each lesson    </vt:lpstr>
      <vt:lpstr>    Different Disciplines  Science Health Language Arts Math     </vt:lpstr>
      <vt:lpstr>   Lessons Include:  Persuasive Writing Activities Social Studies Mapping Art Projects Math Calculations Graphing    </vt:lpstr>
      <vt:lpstr>Facts from the AAD </vt:lpstr>
      <vt:lpstr>Why is it Critical  to Teach Sun Safety to Kids</vt:lpstr>
      <vt:lpstr>PowerPoint Presentation</vt:lpstr>
      <vt:lpstr> What To Expect From Each Lesson </vt:lpstr>
      <vt:lpstr>Sample Classroom Activity</vt:lpstr>
      <vt:lpstr> 14 Points Given Upon Completion </vt:lpstr>
      <vt:lpstr> Easy Deadlines  </vt:lpstr>
      <vt:lpstr> Great Timing for your  Lucky Students  </vt:lpstr>
      <vt:lpstr>This presentation is dedicated to Lauren Race. She wanted everyone to know that being sun safe can save YOUR life! Lauren received a stage 4 diagnosis of melanoma at age 24.</vt:lpstr>
      <vt:lpstr> Be Sun Safe! </vt:lpstr>
      <vt:lpstr> For More Information 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Richard David Kann Melanoma Foundation</dc:title>
  <dc:creator>user</dc:creator>
  <cp:lastModifiedBy>Lisa Richman, ED</cp:lastModifiedBy>
  <cp:revision>66</cp:revision>
  <cp:lastPrinted>2015-11-10T21:14:32Z</cp:lastPrinted>
  <dcterms:created xsi:type="dcterms:W3CDTF">2015-10-22T12:48:51Z</dcterms:created>
  <dcterms:modified xsi:type="dcterms:W3CDTF">2015-11-10T21:14:46Z</dcterms:modified>
</cp:coreProperties>
</file>